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87" r:id="rId2"/>
    <p:sldId id="293" r:id="rId3"/>
    <p:sldId id="306" r:id="rId4"/>
    <p:sldId id="294" r:id="rId5"/>
    <p:sldId id="295" r:id="rId6"/>
    <p:sldId id="296" r:id="rId7"/>
    <p:sldId id="297" r:id="rId8"/>
    <p:sldId id="311" r:id="rId9"/>
    <p:sldId id="307" r:id="rId10"/>
    <p:sldId id="299" r:id="rId11"/>
    <p:sldId id="309" r:id="rId12"/>
    <p:sldId id="298" r:id="rId13"/>
    <p:sldId id="301" r:id="rId14"/>
    <p:sldId id="310" r:id="rId15"/>
    <p:sldId id="300" r:id="rId16"/>
    <p:sldId id="304" r:id="rId17"/>
    <p:sldId id="303" r:id="rId18"/>
    <p:sldId id="305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B"/>
    <a:srgbClr val="002855"/>
    <a:srgbClr val="0066A1"/>
    <a:srgbClr val="CC0033"/>
    <a:srgbClr val="E37222"/>
    <a:srgbClr val="FDC82F"/>
    <a:srgbClr val="69BE28"/>
    <a:srgbClr val="008542"/>
    <a:srgbClr val="6B1F73"/>
    <a:srgbClr val="009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5918"/>
  </p:normalViewPr>
  <p:slideViewPr>
    <p:cSldViewPr snapToGrid="0" snapToObjects="1">
      <p:cViewPr varScale="1">
        <p:scale>
          <a:sx n="144" d="100"/>
          <a:sy n="144" d="100"/>
        </p:scale>
        <p:origin x="64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4.png"/><Relationship Id="rId9" Type="http://schemas.openxmlformats.org/officeDocument/2006/relationships/image" Target="../media/image10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4.png"/><Relationship Id="rId9" Type="http://schemas.openxmlformats.org/officeDocument/2006/relationships/image" Target="../media/image15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23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A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F51B27-D6FD-578D-E914-AB069920A7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-8147"/>
            <a:ext cx="9162286" cy="5143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E7C324-6D31-5BDF-AA8A-AF17193D94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 descr="A picture containing art, majorelle blue&#10;&#10;Description automatically generated">
            <a:extLst>
              <a:ext uri="{FF2B5EF4-FFF2-40B4-BE49-F238E27FC236}">
                <a16:creationId xmlns:a16="http://schemas.microsoft.com/office/drawing/2014/main" id="{B1B8847A-AC7A-DD9F-DBDE-21B0F37365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020" y="374444"/>
            <a:ext cx="9162288" cy="2164536"/>
          </a:xfrm>
          <a:prstGeom prst="rect">
            <a:avLst/>
          </a:prstGeom>
        </p:spPr>
      </p:pic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160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2289" y="1247412"/>
            <a:ext cx="8658713" cy="3092113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EF7957-62A6-2F32-40BC-75E462878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528E7C2-CE3F-EE06-4447-2CB3BC3EAE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82288" y="1242334"/>
            <a:ext cx="4234053" cy="3112690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91046" y="1242334"/>
            <a:ext cx="4234053" cy="3112690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AF5401-247A-20C7-3264-A18311DFA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C384FD7-4A7D-5268-62F7-93283DA102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90591" y="1245233"/>
            <a:ext cx="4250410" cy="3094292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89" y="1245232"/>
            <a:ext cx="4227717" cy="3094119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6AD83B-8216-5397-EEB8-FF133C3E7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A02FAF8-5E04-CFFE-9019-473F325D7C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88237" y="2875597"/>
            <a:ext cx="4252764" cy="1479427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45232"/>
            <a:ext cx="4252764" cy="3109792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88237" y="1245231"/>
            <a:ext cx="4252764" cy="1479427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792650-E2E9-3B3D-B60F-CA3A69788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7B7DA4B-4D12-6662-3315-7423CCA690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85745" y="2269344"/>
            <a:ext cx="4255255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45232"/>
            <a:ext cx="4235466" cy="3109792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85745" y="1245232"/>
            <a:ext cx="4255255" cy="901283"/>
          </a:xfrm>
        </p:spPr>
        <p:txBody>
          <a:bodyPr lIns="0"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1B004A-409A-77D5-A3C7-281C87808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1E50B4-EB39-89B0-9C6E-A2B502C12D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85920" y="1245687"/>
            <a:ext cx="4231835" cy="3109338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87855" y="2269504"/>
            <a:ext cx="4253146" cy="2085521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87855" y="1252982"/>
            <a:ext cx="4253146" cy="885784"/>
          </a:xfrm>
        </p:spPr>
        <p:txBody>
          <a:bodyPr lIns="0"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F6E064-8914-FCD2-7B22-B9DD9D169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F514186-64D2-D79F-5790-B5B2D99DEC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AE3151-C814-8D51-B7C9-E0368224CE31}"/>
              </a:ext>
            </a:extLst>
          </p:cNvPr>
          <p:cNvSpPr txBox="1"/>
          <p:nvPr userDrawn="1"/>
        </p:nvSpPr>
        <p:spPr>
          <a:xfrm>
            <a:off x="7361695" y="1782305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07473" y="2921431"/>
            <a:ext cx="4210281" cy="142206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52981"/>
            <a:ext cx="4210280" cy="1439405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707473" y="1269541"/>
            <a:ext cx="4210281" cy="142206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82290" y="2921431"/>
            <a:ext cx="4210280" cy="142206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B2AA21-5DC4-EF2E-F110-447171121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3B2B563-ED51-2E79-84DE-879842AE1C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1" y="1252981"/>
            <a:ext cx="3019523" cy="3102042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443216" y="1252980"/>
            <a:ext cx="5497785" cy="3102043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304CB7-3AA2-3202-B580-2B5C69FB9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7C2D4C-BD60-59E9-69C3-E21B44818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705535" y="1245231"/>
            <a:ext cx="4235466" cy="3109791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90" y="3591612"/>
            <a:ext cx="4235466" cy="763411"/>
          </a:xfrm>
        </p:spPr>
        <p:txBody>
          <a:bodyPr lIns="0"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282290" y="1245232"/>
            <a:ext cx="4235466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2468D8-7183-0FC6-538D-BB28C6C21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D22E6AC-1D68-1A62-895E-D1CC0C4F3D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E4219F-8A77-4012-6E77-CCFCA3695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E34E679-CD0B-16C4-E8EE-14DDEBE54E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B60127-67C7-F66A-23F8-A934B721F883}"/>
              </a:ext>
            </a:extLst>
          </p:cNvPr>
          <p:cNvSpPr txBox="1"/>
          <p:nvPr userDrawn="1"/>
        </p:nvSpPr>
        <p:spPr>
          <a:xfrm>
            <a:off x="1066800" y="431800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B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40C9A8-200B-6071-55EE-30A5E4AA8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8147"/>
            <a:ext cx="9158945" cy="5143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216E6C-2274-86AE-A400-AB3F2796D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pic>
        <p:nvPicPr>
          <p:cNvPr id="13" name="Picture Placeholder 10" descr="A person and person standing in a server room&#10;&#10;Description automatically generated">
            <a:extLst>
              <a:ext uri="{FF2B5EF4-FFF2-40B4-BE49-F238E27FC236}">
                <a16:creationId xmlns:a16="http://schemas.microsoft.com/office/drawing/2014/main" id="{E2CDE891-37C3-7DA8-CE02-376B7C6F19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914" b="1914"/>
          <a:stretch>
            <a:fillRect/>
          </a:stretch>
        </p:blipFill>
        <p:spPr>
          <a:xfrm>
            <a:off x="-551" y="506367"/>
            <a:ext cx="1828800" cy="1828800"/>
          </a:xfrm>
          <a:prstGeom prst="rect">
            <a:avLst/>
          </a:prstGeom>
        </p:spPr>
      </p:pic>
      <p:pic>
        <p:nvPicPr>
          <p:cNvPr id="14" name="Picture Placeholder 12" descr="A person and person standing next to a machine&#10;&#10;Description automatically generated">
            <a:extLst>
              <a:ext uri="{FF2B5EF4-FFF2-40B4-BE49-F238E27FC236}">
                <a16:creationId xmlns:a16="http://schemas.microsoft.com/office/drawing/2014/main" id="{AC3379AB-8D10-2BB7-CAB0-CA8421C074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681" r="2681"/>
          <a:stretch>
            <a:fillRect/>
          </a:stretch>
        </p:blipFill>
        <p:spPr>
          <a:xfrm>
            <a:off x="1812458" y="506367"/>
            <a:ext cx="1861485" cy="1831081"/>
          </a:xfrm>
          <a:prstGeom prst="rect">
            <a:avLst/>
          </a:prstGeom>
        </p:spPr>
      </p:pic>
      <p:pic>
        <p:nvPicPr>
          <p:cNvPr id="15" name="Picture Placeholder 16" descr="A person in a wheelchair working on a computer&#10;&#10;Description automatically generated">
            <a:extLst>
              <a:ext uri="{FF2B5EF4-FFF2-40B4-BE49-F238E27FC236}">
                <a16:creationId xmlns:a16="http://schemas.microsoft.com/office/drawing/2014/main" id="{4AB2EF3D-2061-6AB8-2AED-E8950E43FC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401" r="1401"/>
          <a:stretch>
            <a:fillRect/>
          </a:stretch>
        </p:blipFill>
        <p:spPr>
          <a:xfrm>
            <a:off x="3674266" y="506367"/>
            <a:ext cx="1817334" cy="1828800"/>
          </a:xfrm>
          <a:prstGeom prst="rect">
            <a:avLst/>
          </a:prstGeom>
        </p:spPr>
      </p:pic>
      <p:pic>
        <p:nvPicPr>
          <p:cNvPr id="16" name="Picture Placeholder 18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9C157887-8158-B68B-D968-EFE81041397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1294" r="1294"/>
          <a:stretch>
            <a:fillRect/>
          </a:stretch>
        </p:blipFill>
        <p:spPr>
          <a:xfrm>
            <a:off x="5493599" y="506367"/>
            <a:ext cx="1837943" cy="1828800"/>
          </a:xfrm>
          <a:prstGeom prst="rect">
            <a:avLst/>
          </a:prstGeom>
        </p:spPr>
      </p:pic>
      <p:pic>
        <p:nvPicPr>
          <p:cNvPr id="17" name="Picture Placeholder 20" descr="A person looking at a screen&#10;&#10;Description automatically generated">
            <a:extLst>
              <a:ext uri="{FF2B5EF4-FFF2-40B4-BE49-F238E27FC236}">
                <a16:creationId xmlns:a16="http://schemas.microsoft.com/office/drawing/2014/main" id="{690CAAAA-DAF1-CE15-5209-33321374416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8189" r="8189"/>
          <a:stretch>
            <a:fillRect/>
          </a:stretch>
        </p:blipFill>
        <p:spPr>
          <a:xfrm>
            <a:off x="7322401" y="506367"/>
            <a:ext cx="183654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98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89" y="2128100"/>
            <a:ext cx="8658711" cy="1604915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89" y="1253847"/>
            <a:ext cx="8658711" cy="758882"/>
          </a:xfrm>
        </p:spPr>
        <p:txBody>
          <a:bodyPr lIns="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82289" y="3810504"/>
            <a:ext cx="8658711" cy="544519"/>
          </a:xfrm>
        </p:spPr>
        <p:txBody>
          <a:bodyPr lIns="0">
            <a:normAutofit/>
          </a:bodyPr>
          <a:lstStyle>
            <a:lvl1pPr marL="0" indent="0">
              <a:buNone/>
              <a:defRPr sz="1500" b="1" i="1">
                <a:solidFill>
                  <a:srgbClr val="00629B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03909E-FD8C-20E1-141E-744AE8D3F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noProof="0" dirty="0"/>
              <a:t>Topic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8408872-713C-D7D4-6C0F-6707249D20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3138935"/>
            <a:ext cx="4289710" cy="1208828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89" y="1245232"/>
            <a:ext cx="8658711" cy="1457025"/>
          </a:xfrm>
        </p:spPr>
        <p:txBody>
          <a:bodyPr lIns="0"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722970" y="3138934"/>
            <a:ext cx="421803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101C7A-858B-1E2B-83E0-2582C7214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388630-5250-47EC-8C4D-75D3558871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52981"/>
            <a:ext cx="4970872" cy="2165833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90" y="3535051"/>
            <a:ext cx="4970872" cy="819973"/>
          </a:xfrm>
        </p:spPr>
        <p:txBody>
          <a:bodyPr lIns="0">
            <a:normAutofit/>
          </a:bodyPr>
          <a:lstStyle>
            <a:lvl1pPr marL="0" indent="0">
              <a:buNone/>
              <a:defRPr sz="1500" b="1">
                <a:solidFill>
                  <a:srgbClr val="00629B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366283" y="1252982"/>
            <a:ext cx="3574718" cy="3102042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1788BA-926E-34CC-7A52-44AE3BA95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D91E58F-B24D-1552-AAE8-A8CA5C5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C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E20EAB0-9F05-4750-8101-7E1E3E8E24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8147"/>
            <a:ext cx="9158945" cy="5143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A0BA18-E708-72D9-D1C2-D27D84674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pic>
        <p:nvPicPr>
          <p:cNvPr id="5" name="Picture Placeholder 10" descr="A person wearing a hard hat and holding a tablet&#10;&#10;Description automatically generated">
            <a:extLst>
              <a:ext uri="{FF2B5EF4-FFF2-40B4-BE49-F238E27FC236}">
                <a16:creationId xmlns:a16="http://schemas.microsoft.com/office/drawing/2014/main" id="{1983CD9E-58BA-8497-EABE-8AEB7632EE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852" r="1852"/>
          <a:stretch>
            <a:fillRect/>
          </a:stretch>
        </p:blipFill>
        <p:spPr>
          <a:xfrm>
            <a:off x="-551" y="506367"/>
            <a:ext cx="1828800" cy="1828800"/>
          </a:xfrm>
          <a:prstGeom prst="rect">
            <a:avLst/>
          </a:prstGeom>
        </p:spPr>
      </p:pic>
      <p:pic>
        <p:nvPicPr>
          <p:cNvPr id="6" name="Picture Placeholder 12" descr="A computer screen with numbers and lines&#10;&#10;Description automatically generated">
            <a:extLst>
              <a:ext uri="{FF2B5EF4-FFF2-40B4-BE49-F238E27FC236}">
                <a16:creationId xmlns:a16="http://schemas.microsoft.com/office/drawing/2014/main" id="{233133B5-4B0B-6DB8-7727-64E8DF6FA2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1691" b="1691"/>
          <a:stretch>
            <a:fillRect/>
          </a:stretch>
        </p:blipFill>
        <p:spPr>
          <a:xfrm>
            <a:off x="1812458" y="506367"/>
            <a:ext cx="1861485" cy="1831081"/>
          </a:xfrm>
          <a:prstGeom prst="rect">
            <a:avLst/>
          </a:prstGeom>
        </p:spPr>
      </p:pic>
      <p:pic>
        <p:nvPicPr>
          <p:cNvPr id="7" name="Picture Placeholder 14" descr="A person in a white coat working on a computer&#10;&#10;Description automatically generated">
            <a:extLst>
              <a:ext uri="{FF2B5EF4-FFF2-40B4-BE49-F238E27FC236}">
                <a16:creationId xmlns:a16="http://schemas.microsoft.com/office/drawing/2014/main" id="{C3704A6D-9A48-FAE2-A984-46EEBD38442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1382" b="1382"/>
          <a:stretch>
            <a:fillRect/>
          </a:stretch>
        </p:blipFill>
        <p:spPr>
          <a:xfrm>
            <a:off x="3674266" y="506367"/>
            <a:ext cx="1817334" cy="1828800"/>
          </a:xfrm>
          <a:prstGeom prst="rect">
            <a:avLst/>
          </a:prstGeom>
        </p:spPr>
      </p:pic>
      <p:pic>
        <p:nvPicPr>
          <p:cNvPr id="9" name="Picture Placeholder 16" descr="A digital image of a person's head&#10;&#10;Description automatically generated">
            <a:extLst>
              <a:ext uri="{FF2B5EF4-FFF2-40B4-BE49-F238E27FC236}">
                <a16:creationId xmlns:a16="http://schemas.microsoft.com/office/drawing/2014/main" id="{F062005E-FA08-9FF9-21A3-3FC892EACB1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1803" b="1803"/>
          <a:stretch>
            <a:fillRect/>
          </a:stretch>
        </p:blipFill>
        <p:spPr>
          <a:xfrm>
            <a:off x="5493599" y="506367"/>
            <a:ext cx="1837943" cy="1828800"/>
          </a:xfrm>
          <a:prstGeom prst="rect">
            <a:avLst/>
          </a:prstGeom>
        </p:spPr>
      </p:pic>
      <p:pic>
        <p:nvPicPr>
          <p:cNvPr id="11" name="Picture Placeholder 18" descr="A person using a video call&#10;&#10;Description automatically generated">
            <a:extLst>
              <a:ext uri="{FF2B5EF4-FFF2-40B4-BE49-F238E27FC236}">
                <a16:creationId xmlns:a16="http://schemas.microsoft.com/office/drawing/2014/main" id="{D97C07C5-B1A6-B762-9791-82B23BD26EB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4356" r="4356"/>
          <a:stretch>
            <a:fillRect/>
          </a:stretch>
        </p:blipFill>
        <p:spPr>
          <a:xfrm>
            <a:off x="7322401" y="506367"/>
            <a:ext cx="183654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9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D-Photos Un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2B7571-5A3F-98B8-2919-54D06E3D57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8147"/>
            <a:ext cx="9158945" cy="5143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AB87A4-5D34-DBF7-15D8-FBAE94E0D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15FADBE-3A29-1E95-9C47-935083B27C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551" y="506367"/>
            <a:ext cx="1828800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A25B10-0BC1-34CB-1AE9-91D80CD073B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812458" y="506367"/>
            <a:ext cx="1861485" cy="1831081"/>
          </a:xfrm>
          <a:prstGeom prst="rect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87B41E3-9465-5800-4CC3-1599D54B45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74266" y="506367"/>
            <a:ext cx="1817334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5824EB5-3550-BCA0-C7FF-9BD2CA5794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93599" y="506367"/>
            <a:ext cx="1837943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314601B-6241-4ED7-E8F6-B3CB1AF2792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22401" y="506367"/>
            <a:ext cx="1836546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250292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6ACB5-A032-535C-C189-44C3740D5E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-8147"/>
            <a:ext cx="9162286" cy="5143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482E86-2029-C649-0EF8-72FF8C4C2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1D605-ADDB-54A4-FC63-4B1837288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002971"/>
            <a:ext cx="8553009" cy="106497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04A8526-DBEB-ABFE-0AA2-2CF6022C4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290" y="3088182"/>
            <a:ext cx="8553008" cy="815369"/>
          </a:xfrm>
        </p:spPr>
        <p:txBody>
          <a:bodyPr lIns="0"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4810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A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F51B27-D6FD-578D-E914-AB069920A7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148"/>
            <a:ext cx="9162287" cy="5143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1DC6EA-1BC4-04C3-5A19-39AF1D292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7022971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pic>
        <p:nvPicPr>
          <p:cNvPr id="11" name="Picture Placeholder 9" descr="A group of people wearing hard hats and jackets looking at a computer screen&#10;&#10;Description automatically generated">
            <a:extLst>
              <a:ext uri="{FF2B5EF4-FFF2-40B4-BE49-F238E27FC236}">
                <a16:creationId xmlns:a16="http://schemas.microsoft.com/office/drawing/2014/main" id="{971E8037-2F71-478A-7B70-1B9B8BCC4F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604" r="2604"/>
          <a:stretch>
            <a:fillRect/>
          </a:stretch>
        </p:blipFill>
        <p:spPr>
          <a:xfrm>
            <a:off x="-487630" y="-275587"/>
            <a:ext cx="2633567" cy="2633016"/>
          </a:xfrm>
          <a:prstGeom prst="ellipse">
            <a:avLst/>
          </a:prstGeom>
        </p:spPr>
      </p:pic>
      <p:pic>
        <p:nvPicPr>
          <p:cNvPr id="17" name="Picture Placeholder 17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AE58B03D-17F4-ADE9-3B99-C65A056E853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6626" r="16626"/>
          <a:stretch>
            <a:fillRect/>
          </a:stretch>
        </p:blipFill>
        <p:spPr>
          <a:xfrm>
            <a:off x="7216988" y="432744"/>
            <a:ext cx="1313770" cy="1314045"/>
          </a:xfrm>
          <a:prstGeom prst="ellipse">
            <a:avLst/>
          </a:prstGeom>
        </p:spPr>
      </p:pic>
      <p:pic>
        <p:nvPicPr>
          <p:cNvPr id="18" name="Picture Placeholder 11" descr="A doctor using a virtual reality device&#10;&#10;Description automatically generated">
            <a:extLst>
              <a:ext uri="{FF2B5EF4-FFF2-40B4-BE49-F238E27FC236}">
                <a16:creationId xmlns:a16="http://schemas.microsoft.com/office/drawing/2014/main" id="{53E22AF1-56BB-E6C3-64B5-7E763C07FFA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0503" r="10503"/>
          <a:stretch>
            <a:fillRect/>
          </a:stretch>
        </p:blipFill>
        <p:spPr>
          <a:xfrm>
            <a:off x="3465829" y="-82898"/>
            <a:ext cx="2187948" cy="2187491"/>
          </a:xfrm>
          <a:prstGeom prst="ellipse">
            <a:avLst/>
          </a:prstGeom>
        </p:spPr>
      </p:pic>
      <p:pic>
        <p:nvPicPr>
          <p:cNvPr id="19" name="Picture Placeholder 15">
            <a:extLst>
              <a:ext uri="{FF2B5EF4-FFF2-40B4-BE49-F238E27FC236}">
                <a16:creationId xmlns:a16="http://schemas.microsoft.com/office/drawing/2014/main" id="{5E53593A-3F8C-932A-59F0-DFBE45383A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8941" r="8941"/>
          <a:stretch/>
        </p:blipFill>
        <p:spPr>
          <a:xfrm>
            <a:off x="7445518" y="2009789"/>
            <a:ext cx="1888036" cy="18880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431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545542-F34C-4B8A-C251-D014E75FF4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148"/>
            <a:ext cx="9152019" cy="5143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131DA0-FAC9-2833-A436-BFA92F724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90" y="2581643"/>
            <a:ext cx="7022970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pic>
        <p:nvPicPr>
          <p:cNvPr id="5" name="Picture Placeholder 9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6B0AB2CF-1496-60EB-9749-1F18FBB188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3559" r="3559"/>
          <a:stretch>
            <a:fillRect/>
          </a:stretch>
        </p:blipFill>
        <p:spPr>
          <a:xfrm>
            <a:off x="-487630" y="-275587"/>
            <a:ext cx="2633567" cy="2633016"/>
          </a:xfrm>
          <a:prstGeom prst="ellipse">
            <a:avLst/>
          </a:prstGeom>
        </p:spPr>
      </p:pic>
      <p:pic>
        <p:nvPicPr>
          <p:cNvPr id="6" name="Picture Placeholder 13" descr="A hand touching a sphere&#10;&#10;Description automatically generated">
            <a:extLst>
              <a:ext uri="{FF2B5EF4-FFF2-40B4-BE49-F238E27FC236}">
                <a16:creationId xmlns:a16="http://schemas.microsoft.com/office/drawing/2014/main" id="{61393A28-42FE-4220-C6F9-FEA637B7AA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19" b="319"/>
          <a:stretch>
            <a:fillRect/>
          </a:stretch>
        </p:blipFill>
        <p:spPr>
          <a:xfrm>
            <a:off x="7216988" y="432744"/>
            <a:ext cx="1313770" cy="1314045"/>
          </a:xfrm>
          <a:prstGeom prst="ellipse">
            <a:avLst/>
          </a:prstGeom>
        </p:spPr>
      </p:pic>
      <p:pic>
        <p:nvPicPr>
          <p:cNvPr id="7" name="Picture Placeholder 11" descr="A person and person wearing safety vests and helmets looking at a computer&#10;&#10;Description automatically generated">
            <a:extLst>
              <a:ext uri="{FF2B5EF4-FFF2-40B4-BE49-F238E27FC236}">
                <a16:creationId xmlns:a16="http://schemas.microsoft.com/office/drawing/2014/main" id="{F9AC9626-6C9B-4881-5579-DBB2A1D39B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1020" b="1020"/>
          <a:stretch>
            <a:fillRect/>
          </a:stretch>
        </p:blipFill>
        <p:spPr>
          <a:xfrm>
            <a:off x="3465829" y="-82898"/>
            <a:ext cx="2187948" cy="2187491"/>
          </a:xfrm>
          <a:prstGeom prst="ellipse">
            <a:avLst/>
          </a:prstGeom>
        </p:spPr>
      </p:pic>
      <p:pic>
        <p:nvPicPr>
          <p:cNvPr id="9" name="Picture Placeholder 15" descr="A person wearing a white hard hat and white shirt&#10;&#10;Description automatically generated">
            <a:extLst>
              <a:ext uri="{FF2B5EF4-FFF2-40B4-BE49-F238E27FC236}">
                <a16:creationId xmlns:a16="http://schemas.microsoft.com/office/drawing/2014/main" id="{39DEC6CB-EC87-7831-0461-99EF2191532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4783" r="4783"/>
          <a:stretch>
            <a:fillRect/>
          </a:stretch>
        </p:blipFill>
        <p:spPr>
          <a:xfrm>
            <a:off x="7445518" y="2009789"/>
            <a:ext cx="1888036" cy="18880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557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C-Photos Un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A78E2A-D661-BFA6-DB68-7536AA89A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148"/>
            <a:ext cx="9162287" cy="5143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C6AF0-FF34-187B-BA5E-4E9E09E80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7022971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1B942C3-F0D0-0FE4-55A4-3280FC67B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87630" y="-275587"/>
            <a:ext cx="2633567" cy="2633016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Photo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561BD8F-E829-81AE-998B-EC8728C4940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216988" y="432744"/>
            <a:ext cx="1313770" cy="1314045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9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0E25509-AA47-5110-4AD7-580DBFBBD0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65829" y="-82898"/>
            <a:ext cx="2187948" cy="2187491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049B42D-8691-6A46-0F68-FF26C528C56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45518" y="2009789"/>
            <a:ext cx="1888036" cy="1888036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241535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8C6F44-660A-B745-91FF-45D342C7A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148"/>
            <a:ext cx="9162287" cy="5143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C8966-6876-32BB-6CC2-8B5303ED0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1D605-ADDB-54A4-FC63-4B1837288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002971"/>
            <a:ext cx="8553009" cy="106497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04A8526-DBEB-ABFE-0AA2-2CF6022C4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290" y="3088182"/>
            <a:ext cx="8553008" cy="815369"/>
          </a:xfrm>
        </p:spPr>
        <p:txBody>
          <a:bodyPr lIns="0"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0516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870F23-6C4F-9DDF-447A-8A004AE24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/>
          <a:srcRect r="26619"/>
          <a:stretch/>
        </p:blipFill>
        <p:spPr>
          <a:xfrm rot="10800000">
            <a:off x="0" y="-2"/>
            <a:ext cx="9148840" cy="532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4C326D-E901-03B5-EA3B-3BC78E5A3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289" y="1163977"/>
            <a:ext cx="8646555" cy="3030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855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9" name="Google Shape;15;p1">
            <a:extLst>
              <a:ext uri="{FF2B5EF4-FFF2-40B4-BE49-F238E27FC236}">
                <a16:creationId xmlns:a16="http://schemas.microsoft.com/office/drawing/2014/main" id="{5F028249-8526-C24F-DC97-781076A629B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6D7628-BB4B-9FA6-9AFA-DA6FF4866DB2}"/>
              </a:ext>
            </a:extLst>
          </p:cNvPr>
          <p:cNvSpPr txBox="1"/>
          <p:nvPr userDrawn="1"/>
        </p:nvSpPr>
        <p:spPr>
          <a:xfrm>
            <a:off x="618371" y="447332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2" r:id="rId2"/>
    <p:sldLayoutId id="2147483693" r:id="rId3"/>
    <p:sldLayoutId id="2147483691" r:id="rId4"/>
    <p:sldLayoutId id="2147483694" r:id="rId5"/>
    <p:sldLayoutId id="2147483696" r:id="rId6"/>
    <p:sldLayoutId id="2147483697" r:id="rId7"/>
    <p:sldLayoutId id="2147483695" r:id="rId8"/>
    <p:sldLayoutId id="2147483698" r:id="rId9"/>
    <p:sldLayoutId id="2147483662" r:id="rId10"/>
    <p:sldLayoutId id="2147483675" r:id="rId11"/>
    <p:sldLayoutId id="2147483664" r:id="rId12"/>
    <p:sldLayoutId id="2147483674" r:id="rId13"/>
    <p:sldLayoutId id="2147483665" r:id="rId14"/>
    <p:sldLayoutId id="2147483676" r:id="rId15"/>
    <p:sldLayoutId id="2147483677" r:id="rId16"/>
    <p:sldLayoutId id="2147483678" r:id="rId17"/>
    <p:sldLayoutId id="2147483679" r:id="rId18"/>
    <p:sldLayoutId id="2147483667" r:id="rId19"/>
    <p:sldLayoutId id="2147483680" r:id="rId20"/>
    <p:sldLayoutId id="2147483682" r:id="rId21"/>
    <p:sldLayoutId id="2147483681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29B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29B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29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29B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29B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fif"/><Relationship Id="rId5" Type="http://schemas.openxmlformats.org/officeDocument/2006/relationships/image" Target="../media/image28.jfif"/><Relationship Id="rId4" Type="http://schemas.openxmlformats.org/officeDocument/2006/relationships/image" Target="../media/image27.jf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jf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7C6A-6A87-735A-138F-38A4218F7F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Machine Learning &amp; Deep learning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D5819-D79B-2743-9C8F-059CCC3EE7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Sara </a:t>
            </a:r>
            <a:r>
              <a:rPr lang="en-US" dirty="0" err="1"/>
              <a:t>Mihandoost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9CEA8-30EE-2997-B92A-80489DB71D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2E9FADB-E1CB-483D-A769-FDF607D6C9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1931" r="11931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AF64C76-BC56-4BC2-A010-6CD253D1C45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6612" r="16612"/>
          <a:stretch>
            <a:fillRect/>
          </a:stretch>
        </p:blipFill>
        <p:spPr>
          <a:xfrm>
            <a:off x="5491077" y="508648"/>
            <a:ext cx="1836546" cy="1828800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68088FE-0845-4FC2-B0D1-5561DC3BC0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3710" r="23710"/>
          <a:stretch>
            <a:fillRect/>
          </a:stretch>
        </p:blipFill>
        <p:spPr>
          <a:xfrm>
            <a:off x="0" y="508000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F76AAF-269C-4BD1-826F-2D0FE11FC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229" y="507999"/>
            <a:ext cx="1828799" cy="1829449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F47C62E-B233-43B9-9A0D-ED79953DB0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304" r="304"/>
          <a:stretch>
            <a:fillRect/>
          </a:stretch>
        </p:blipFill>
        <p:spPr>
          <a:xfrm>
            <a:off x="3666849" y="513039"/>
            <a:ext cx="1817688" cy="1828800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55E126D-8992-4829-B0E1-B8B25728FE9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>
            <a:fillRect/>
          </a:stretch>
        </p:blipFill>
        <p:spPr>
          <a:xfrm>
            <a:off x="7315202" y="500795"/>
            <a:ext cx="183673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7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07EB6-A630-AF6F-3DFF-FDEFFED578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985F6D-6A6A-5982-33A5-4CA2FA34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20202"/>
                </a:solidFill>
                <a:latin typeface="PT Serif" pitchFamily="34" charset="0"/>
              </a:rPr>
              <a:t>Artificial</a:t>
            </a:r>
            <a:r>
              <a:rPr lang="en-US" dirty="0"/>
              <a:t> </a:t>
            </a:r>
            <a:r>
              <a:rPr lang="en-US" sz="24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Neural Networks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5859E3-058E-D3A3-AFB7-7D29D13A2E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MLP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94AA5F8-5CA5-4049-9AE4-2D5858071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448" y="1215137"/>
            <a:ext cx="7169573" cy="337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442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AC9F8-F838-4836-95C6-11CF4BC89B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EC0B14-7063-4542-A7B1-EB1628976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Deep Learning</a:t>
            </a:r>
            <a:br>
              <a:rPr lang="en-US" sz="2400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CDAF07-80C3-493D-B612-3800B29F1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81" y="796521"/>
            <a:ext cx="7498438" cy="355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94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B1A4E-FF75-409D-8116-128A02645B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5EC1D7-DEA6-C067-7066-A7862097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Deep Learning</a:t>
            </a:r>
            <a:br>
              <a:rPr lang="en-US" sz="2800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A4B5D9-475C-8603-0AEA-6FE57957D7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Neural Networks and Applications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953EBF1-8059-4AC5-80A8-37C83D06C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4" y="1172822"/>
            <a:ext cx="8501382" cy="363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42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9F809-F287-9306-A15B-797C948148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AB8952-90B0-2C8F-6090-E92B2F64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 Popularity of Deep Learning</a:t>
            </a:r>
            <a:br>
              <a:rPr lang="en-US" sz="2800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49DC23-C1C6-4661-87C4-F58FF0E31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46" y="1207898"/>
            <a:ext cx="6999563" cy="27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41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4E421-9BEE-49E8-9D83-AFF13458C4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69794B-98AB-42F3-9234-B402F4EE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Deep Learning</a:t>
            </a:r>
            <a:br>
              <a:rPr lang="en-US" sz="2800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DB675-AEC5-40FF-8817-1E801D87D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575" y="873219"/>
            <a:ext cx="4503857" cy="35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01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A2A5-5B82-9333-6E49-B7857E146ED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65BAC0-33D3-9C75-A054-E5374967C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Deep Learning</a:t>
            </a:r>
            <a:br>
              <a:rPr lang="en-US" sz="2400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60BE2B-8093-C1E8-AA45-A46E56D2AB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Convolutional Neural Networks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871D1D-05DB-43D2-96BC-6144715D4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86" y="1397047"/>
            <a:ext cx="7689428" cy="27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4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36FBE-05D8-36B0-62AD-F9F5064B8E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9FC065-9036-50D9-4B48-48B4BE2F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Deep Learning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C899A1-FBE0-FACD-7F0B-6F1C77C913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Convolutional Neural Networks</a:t>
            </a:r>
            <a:endParaRPr lang="en-US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0CB74EB-5FE3-48F2-818B-F4AA0282F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09" y="1365259"/>
            <a:ext cx="7094298" cy="289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23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68BC4-5F5E-3827-E03C-C55424934F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CB9A74-C70B-1213-12CD-E714C6450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Deep Learning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245B83-CAD4-3F64-23DC-A917E19250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Generative Adversarial Networks</a:t>
            </a:r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54F69DB-EAD6-421E-B204-404812FCB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392" y="1040589"/>
            <a:ext cx="5172503" cy="344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23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62B6D-7198-91B7-2CD9-29339307B6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DFD87F-95D3-9F4B-65AE-661B0A9E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Deep Learning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457FD8-8306-2E63-8FB9-B13A7973F2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Hybrid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AB3EC8-0EBD-4140-A683-ABA423F8B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14" y="962297"/>
            <a:ext cx="6809459" cy="34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94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AAC110-1B19-1EF0-BEEF-42DF3038A7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55D1A3-3224-1367-6A1A-59A739AA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What is Artificial Intelligence (AI)?</a:t>
            </a:r>
            <a:br>
              <a:rPr lang="en-US" sz="2800" dirty="0"/>
            </a:br>
            <a:endParaRPr lang="en-US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1633EB43-9325-434F-A05F-9835F84D6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945" y="1247412"/>
            <a:ext cx="2104057" cy="3092113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DE854245-85BB-44BF-96E8-E5C1C247B9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575" y="1247775"/>
            <a:ext cx="6442903" cy="309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AI is the simulation of human intelligence processes by computer systems. These processes include learning (the acquisition of information and rules), reasoning (using rules to reach approximate or definite conclusions), and self-correction.</a:t>
            </a:r>
            <a:endParaRPr lang="en-US" sz="1458" dirty="0"/>
          </a:p>
        </p:txBody>
      </p:sp>
    </p:spTree>
    <p:extLst>
      <p:ext uri="{BB962C8B-B14F-4D97-AF65-F5344CB8AC3E}">
        <p14:creationId xmlns:p14="http://schemas.microsoft.com/office/powerpoint/2010/main" val="38551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6D9BA-9870-4F7A-9E1B-14BC98514E0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17790E-7992-44C4-82F5-497EC1B6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Artificial Intelligence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625F7-C585-45BF-BDBD-305BAF9F5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987" y="294417"/>
            <a:ext cx="3498724" cy="2328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B37EC9-D1B0-4D94-9707-71B29B834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42" y="2727623"/>
            <a:ext cx="3442504" cy="17228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990192-1C39-4291-87CC-300B6886E807}"/>
              </a:ext>
            </a:extLst>
          </p:cNvPr>
          <p:cNvSpPr txBox="1">
            <a:spLocks/>
          </p:cNvSpPr>
          <p:nvPr/>
        </p:nvSpPr>
        <p:spPr>
          <a:xfrm>
            <a:off x="329168" y="1428583"/>
            <a:ext cx="5520479" cy="3714917"/>
          </a:xfrm>
          <a:prstGeom prst="rect">
            <a:avLst/>
          </a:prstGeom>
        </p:spPr>
        <p:txBody>
          <a:bodyPr lIns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00629B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AI (mimics of human I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ML (Subset of AI, more statistical)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/>
              <a:t>DL (Revolution in ML)</a:t>
            </a:r>
          </a:p>
        </p:txBody>
      </p:sp>
    </p:spTree>
    <p:extLst>
      <p:ext uri="{BB962C8B-B14F-4D97-AF65-F5344CB8AC3E}">
        <p14:creationId xmlns:p14="http://schemas.microsoft.com/office/powerpoint/2010/main" val="720623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4C3BB-6E78-1D97-A4E4-600F8AD63F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9C3C3-FA47-4B85-8DF3-77BE8B9CF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42" y="440515"/>
            <a:ext cx="7582589" cy="392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35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75302-B278-5EF2-7D04-FC10161B9E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289" y="1245233"/>
            <a:ext cx="8658712" cy="1027516"/>
          </a:xfrm>
        </p:spPr>
        <p:txBody>
          <a:bodyPr/>
          <a:lstStyle/>
          <a:p>
            <a:pPr algn="just"/>
            <a:r>
              <a:rPr lang="en-US" sz="18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AI and ML are transforming industries across the globe, bringing about efficiency, automation, and personalized experiences. Their applications are wide-ranging, from healthcare and finance to transportation and entertainment.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CDA77-2225-2198-D5B5-F6F24A329D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F7AACF-7B13-EDA2-E212-8BE3DDFA2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Machine Learning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64F029-C962-F4B1-C037-E3D0527D5D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Real-World Applications of AI and Machine Learning</a:t>
            </a:r>
            <a:endParaRPr lang="en-US" sz="1800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700B56-6B9F-4C71-ADC9-A49D20B95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49" y="2071600"/>
            <a:ext cx="7502085" cy="23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26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0320C-B927-1CD1-EC40-16FF9C1C58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2BD865-FC94-452A-B98E-9AB4C870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Machine Learning</a:t>
            </a:r>
            <a:br>
              <a:rPr lang="en-US" sz="2800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79BE3A-AFAE-E7AC-AFEC-BB55D36A27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Algorithms and Techniques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5FB77C-FFCD-4B23-9322-B84010044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102" y="1020712"/>
            <a:ext cx="6872964" cy="34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68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A5FA3-2B19-08C7-D72F-EA04EC2E58E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ECFDD9-3D6A-65C0-9EA3-F568CC1C1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Machine Learning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BE9698-A38E-D5FC-4599-BE70194D64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Supervised vs. Unsupervised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683766-D140-40BF-8495-2C3AE473E23B}"/>
              </a:ext>
            </a:extLst>
          </p:cNvPr>
          <p:cNvSpPr txBox="1"/>
          <p:nvPr/>
        </p:nvSpPr>
        <p:spPr>
          <a:xfrm>
            <a:off x="282288" y="1290232"/>
            <a:ext cx="27892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Supervised: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Classification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Regression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Unsupervised: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Clustering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A88831-C09B-46E1-98BF-182D2DC3F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791" y="1290232"/>
            <a:ext cx="3595541" cy="2467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26D742-BF67-48E6-AED3-936394B6B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778" y="1228685"/>
            <a:ext cx="4683351" cy="26343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CBDED3-1D4D-4CBF-B78F-18619B2DA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858" y="1080057"/>
            <a:ext cx="4536272" cy="30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9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3CB8C-4D01-46B3-B62B-2357674192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A8D44D-04B0-4CBE-AB3F-5753B6E7D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Machine Learning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7F87E-6A65-4D44-AE6F-5A65E01AC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915" y="735289"/>
            <a:ext cx="6311460" cy="39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59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ED455-C642-4595-9334-EE057037701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03D389-F667-4E3E-AF2F-410FB4D5D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20202"/>
                </a:solidFill>
                <a:latin typeface="PT Serif" pitchFamily="34" charset="0"/>
              </a:rPr>
              <a:t>Artificial</a:t>
            </a:r>
            <a:r>
              <a:rPr lang="en-US" dirty="0"/>
              <a:t> </a:t>
            </a:r>
            <a:r>
              <a:rPr lang="en-US" sz="28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Neural Networks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395055-46C9-4D72-BBEA-D135A415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0054" y="1721490"/>
            <a:ext cx="2628251" cy="95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2251FD2-5150-41B7-A075-A4F4BDC2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732" y="1188386"/>
            <a:ext cx="4400550" cy="309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78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1190</TotalTime>
  <Words>203</Words>
  <Application>Microsoft Office PowerPoint</Application>
  <PresentationFormat>On-screen Show (16:9)</PresentationFormat>
  <Paragraphs>57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Courier New</vt:lpstr>
      <vt:lpstr>Gelasio</vt:lpstr>
      <vt:lpstr>Kanit Light</vt:lpstr>
      <vt:lpstr>Lato</vt:lpstr>
      <vt:lpstr>LucidaGrande</vt:lpstr>
      <vt:lpstr>PT Serif</vt:lpstr>
      <vt:lpstr>Raleway</vt:lpstr>
      <vt:lpstr>Wingdings</vt:lpstr>
      <vt:lpstr>Theme 1</vt:lpstr>
      <vt:lpstr>Machine Learning &amp; Deep learning </vt:lpstr>
      <vt:lpstr>What is Artificial Intelligence (AI)? </vt:lpstr>
      <vt:lpstr>Artificial Intelligence</vt:lpstr>
      <vt:lpstr>PowerPoint Presentation</vt:lpstr>
      <vt:lpstr>Machine Learning</vt:lpstr>
      <vt:lpstr>Machine Learning </vt:lpstr>
      <vt:lpstr>Machine Learning</vt:lpstr>
      <vt:lpstr>Machine Learning</vt:lpstr>
      <vt:lpstr>Artificial Neural Networks</vt:lpstr>
      <vt:lpstr>Artificial Neural Networks</vt:lpstr>
      <vt:lpstr>Deep Learning </vt:lpstr>
      <vt:lpstr>Deep Learning </vt:lpstr>
      <vt:lpstr>The Popularity of Deep Learning </vt:lpstr>
      <vt:lpstr>Deep Learning </vt:lpstr>
      <vt:lpstr>Deep Learning </vt:lpstr>
      <vt:lpstr>Deep Learning</vt:lpstr>
      <vt:lpstr>Deep Learning</vt:lpstr>
      <vt:lpstr>Deep Learning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DEEL</cp:lastModifiedBy>
  <cp:revision>187</cp:revision>
  <dcterms:created xsi:type="dcterms:W3CDTF">2016-10-24T19:40:55Z</dcterms:created>
  <dcterms:modified xsi:type="dcterms:W3CDTF">2024-11-20T05:29:54Z</dcterms:modified>
</cp:coreProperties>
</file>