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6" r:id="rId1"/>
  </p:sldMasterIdLst>
  <p:notesMasterIdLst>
    <p:notesMasterId r:id="rId23"/>
  </p:notesMasterIdLst>
  <p:sldIdLst>
    <p:sldId id="282" r:id="rId2"/>
    <p:sldId id="256" r:id="rId3"/>
    <p:sldId id="257" r:id="rId4"/>
    <p:sldId id="272" r:id="rId5"/>
    <p:sldId id="273" r:id="rId6"/>
    <p:sldId id="262" r:id="rId7"/>
    <p:sldId id="275" r:id="rId8"/>
    <p:sldId id="258" r:id="rId9"/>
    <p:sldId id="263" r:id="rId10"/>
    <p:sldId id="278" r:id="rId11"/>
    <p:sldId id="279" r:id="rId12"/>
    <p:sldId id="280" r:id="rId13"/>
    <p:sldId id="281" r:id="rId14"/>
    <p:sldId id="259" r:id="rId15"/>
    <p:sldId id="265" r:id="rId16"/>
    <p:sldId id="264" r:id="rId17"/>
    <p:sldId id="277" r:id="rId18"/>
    <p:sldId id="268" r:id="rId19"/>
    <p:sldId id="260" r:id="rId20"/>
    <p:sldId id="269" r:id="rId21"/>
    <p:sldId id="283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3B"/>
    <a:srgbClr val="A4660C"/>
    <a:srgbClr val="FF856D"/>
    <a:srgbClr val="8A1A3D"/>
    <a:srgbClr val="A40062"/>
    <a:srgbClr val="AC9160"/>
    <a:srgbClr val="A97263"/>
    <a:srgbClr val="5EEC3C"/>
    <a:srgbClr val="9EFF29"/>
    <a:srgbClr val="952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34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29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3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38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6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C5D6-9077-4062-9133-B827B48FEF64}" type="datetime1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06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FABA-E482-43B9-983F-9FB3CBB38712}" type="datetime1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9226"/>
            <a:ext cx="1971675" cy="43199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9226"/>
            <a:ext cx="5800725" cy="4319924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C86F-56FF-4A51-8075-37E7E712A953}" type="datetime1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50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B675-F74A-446B-AF2F-7027583EDA6C}" type="datetime1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0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54E6-B183-4552-81D3-D4D681E1C612}" type="datetime1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97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6425-90D6-4DA9-BFC1-3286FAB37D57}" type="datetime1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3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9776E-652C-4913-9C86-7EE4040B190F}" type="datetime1">
              <a:rPr lang="en-US" smtClean="0"/>
              <a:t>5/13/2023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6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42C2-3B95-4F08-82E1-DDA780A64D10}" type="datetime1">
              <a:rPr lang="en-US" smtClean="0"/>
              <a:t>5/13/2023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1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F9D8-DF1C-46F4-B333-4793FB5BF215}" type="datetime1">
              <a:rPr lang="en-US" smtClean="0"/>
              <a:t>5/13/2023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1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068DA69A-69CA-4094-8EF9-75794E656613}" type="datetime1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4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5234" cy="61722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8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9425-3ECB-42B9-A362-EC62D30875BD}" type="datetime1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0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"/>
            <a:lum/>
          </a:blip>
          <a:srcRect/>
          <a:stretch>
            <a:fillRect l="-1000" t="-8000" r="1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750737"/>
            <a:ext cx="9143989" cy="49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AFA6C061-19C4-476F-B5F8-35FB4F80A1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85053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965" y="586585"/>
            <a:ext cx="373495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 rtl="1"/>
            <a:r>
              <a:rPr lang="fa-IR" b="1" dirty="0" smtClean="0">
                <a:solidFill>
                  <a:srgbClr val="002060"/>
                </a:solidFill>
                <a:cs typeface="B Kamran" panose="00000400000000000000" pitchFamily="2" charset="-78"/>
              </a:rPr>
              <a:t>از اسلاید‌های مشخص شده در تمپلیت این فایل استفاده کنید و سعی کنید </a:t>
            </a:r>
            <a:r>
              <a:rPr lang="fa-IR" b="1" u="sng" dirty="0" smtClean="0">
                <a:solidFill>
                  <a:srgbClr val="FF0000"/>
                </a:solidFill>
                <a:cs typeface="B Kamran" panose="00000400000000000000" pitchFamily="2" charset="-78"/>
              </a:rPr>
              <a:t>تمامی اطلاعات خواسته شده را تکمیل کنید</a:t>
            </a:r>
            <a:r>
              <a:rPr lang="fa-IR" b="1" dirty="0" smtClean="0">
                <a:solidFill>
                  <a:srgbClr val="002060"/>
                </a:solidFill>
                <a:cs typeface="B Kamran" panose="00000400000000000000" pitchFamily="2" charset="-78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25447" y="69838"/>
            <a:ext cx="3071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 Light" panose="020F0302020204030204"/>
                <a:ea typeface="+mj-ea"/>
                <a:cs typeface="B Kamran" panose="00000400000000000000" pitchFamily="2" charset="-78"/>
              </a:rPr>
              <a:t>نکات مهم در ارائه</a:t>
            </a:r>
            <a:endParaRPr lang="fa-IR" sz="3600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 Light" panose="020F0302020204030204"/>
              <a:ea typeface="+mj-ea"/>
              <a:cs typeface="B Kamran" panose="00000400000000000000" pitchFamily="2" charset="-78"/>
            </a:endParaRPr>
          </a:p>
          <a:p>
            <a:endParaRPr lang="en-US" dirty="0">
              <a:solidFill>
                <a:prstClr val="black"/>
              </a:solidFill>
              <a:cs typeface="B Kamra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993168"/>
            <a:ext cx="4116511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A4660C"/>
            </a:solidFill>
          </a:ln>
        </p:spPr>
        <p:txBody>
          <a:bodyPr wrap="square" rtlCol="0">
            <a:spAutoFit/>
          </a:bodyPr>
          <a:lstStyle/>
          <a:p>
            <a:pPr algn="just" rtl="1"/>
            <a:r>
              <a:rPr lang="fa-IR" b="1" dirty="0">
                <a:solidFill>
                  <a:srgbClr val="002060"/>
                </a:solidFill>
                <a:cs typeface="B Kamran" panose="00000400000000000000" pitchFamily="2" charset="-78"/>
              </a:rPr>
              <a:t>مدت زمان ارائه ی شما حداکثر </a:t>
            </a:r>
            <a:r>
              <a:rPr lang="fa-IR" b="1" dirty="0">
                <a:solidFill>
                  <a:srgbClr val="FF0000"/>
                </a:solidFill>
                <a:cs typeface="B Kamran" panose="00000400000000000000" pitchFamily="2" charset="-78"/>
              </a:rPr>
              <a:t>15</a:t>
            </a:r>
            <a:r>
              <a:rPr lang="fa-IR" b="1" dirty="0">
                <a:solidFill>
                  <a:srgbClr val="002060"/>
                </a:solidFill>
                <a:cs typeface="B Kamran" panose="00000400000000000000" pitchFamily="2" charset="-78"/>
              </a:rPr>
              <a:t> دقیقه است. سعی کنید </a:t>
            </a:r>
            <a:r>
              <a:rPr lang="fa-IR" b="1" dirty="0" smtClean="0">
                <a:solidFill>
                  <a:srgbClr val="002060"/>
                </a:solidFill>
                <a:cs typeface="B Kamran" panose="00000400000000000000" pitchFamily="2" charset="-78"/>
              </a:rPr>
              <a:t>در </a:t>
            </a:r>
            <a:r>
              <a:rPr lang="fa-IR" b="1" dirty="0">
                <a:solidFill>
                  <a:srgbClr val="002060"/>
                </a:solidFill>
                <a:cs typeface="B Kamran" panose="00000400000000000000" pitchFamily="2" charset="-78"/>
              </a:rPr>
              <a:t>این زمان ارائه خود را به تمام برسانید و به نکات مهم اشاره کنید.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7410" y="3180033"/>
            <a:ext cx="375048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fa-IR" b="1" dirty="0">
                <a:solidFill>
                  <a:srgbClr val="002060"/>
                </a:solidFill>
                <a:cs typeface="B Kamran" panose="00000400000000000000" pitchFamily="2" charset="-78"/>
              </a:rPr>
              <a:t>درصورتیکه یک اسلاید برای مطالب شما کافی نبود می توانید آن موضوع ر</a:t>
            </a:r>
            <a:r>
              <a:rPr lang="fa-IR" b="1" dirty="0" smtClean="0">
                <a:solidFill>
                  <a:srgbClr val="002060"/>
                </a:solidFill>
                <a:cs typeface="B Kamran" panose="00000400000000000000" pitchFamily="2" charset="-78"/>
              </a:rPr>
              <a:t>ا </a:t>
            </a:r>
            <a:r>
              <a:rPr lang="fa-IR" b="1" dirty="0">
                <a:solidFill>
                  <a:srgbClr val="002060"/>
                </a:solidFill>
                <a:cs typeface="B Kamran" panose="00000400000000000000" pitchFamily="2" charset="-78"/>
              </a:rPr>
              <a:t>در چند اسلاید </a:t>
            </a:r>
            <a:r>
              <a:rPr lang="fa-IR" b="1" u="sng" dirty="0">
                <a:solidFill>
                  <a:srgbClr val="FF0000"/>
                </a:solidFill>
                <a:cs typeface="B Kamran" panose="00000400000000000000" pitchFamily="2" charset="-78"/>
              </a:rPr>
              <a:t>با تمپلیت یکسان </a:t>
            </a:r>
            <a:r>
              <a:rPr lang="fa-IR" b="1" dirty="0">
                <a:solidFill>
                  <a:srgbClr val="002060"/>
                </a:solidFill>
                <a:cs typeface="B Kamran" panose="00000400000000000000" pitchFamily="2" charset="-78"/>
              </a:rPr>
              <a:t>ارائه نمایید.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7376" y="1745582"/>
            <a:ext cx="375654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 rtl="1"/>
            <a:r>
              <a:rPr lang="fa-IR" b="1" dirty="0">
                <a:solidFill>
                  <a:srgbClr val="002060"/>
                </a:solidFill>
                <a:cs typeface="B Kamran" panose="00000400000000000000" pitchFamily="2" charset="-78"/>
              </a:rPr>
              <a:t>سعی کنید تا حدالامکان از قرار دادن متن زیاد در اسلایدها خودداری کنید و </a:t>
            </a:r>
            <a:r>
              <a:rPr lang="fa-IR" b="1" dirty="0" smtClean="0">
                <a:solidFill>
                  <a:srgbClr val="002060"/>
                </a:solidFill>
                <a:cs typeface="B Kamran" panose="00000400000000000000" pitchFamily="2" charset="-78"/>
              </a:rPr>
              <a:t>خودتان توضیحات </a:t>
            </a:r>
            <a:r>
              <a:rPr lang="fa-IR" b="1" dirty="0">
                <a:solidFill>
                  <a:srgbClr val="002060"/>
                </a:solidFill>
                <a:cs typeface="B Kamran" panose="00000400000000000000" pitchFamily="2" charset="-78"/>
              </a:rPr>
              <a:t>لازم را در جلسه بیان کنید.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670" y="2934088"/>
            <a:ext cx="3756542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 rtl="1"/>
            <a:r>
              <a:rPr lang="fa-IR" b="1" dirty="0" smtClean="0">
                <a:solidFill>
                  <a:srgbClr val="002060"/>
                </a:solidFill>
                <a:cs typeface="B Kamran" panose="00000400000000000000" pitchFamily="2" charset="-78"/>
              </a:rPr>
              <a:t>برای ارتباط </a:t>
            </a:r>
            <a:r>
              <a:rPr lang="fa-IR" b="1" dirty="0">
                <a:solidFill>
                  <a:srgbClr val="002060"/>
                </a:solidFill>
                <a:cs typeface="B Kamran" panose="00000400000000000000" pitchFamily="2" charset="-78"/>
              </a:rPr>
              <a:t>با واحد جذب و پذیرش پارک می‌توانید با شماره تماس </a:t>
            </a:r>
            <a:r>
              <a:rPr lang="fa-IR" b="1" u="sng" dirty="0">
                <a:solidFill>
                  <a:srgbClr val="FF0000"/>
                </a:solidFill>
                <a:cs typeface="B Kamran" panose="00000400000000000000" pitchFamily="2" charset="-78"/>
              </a:rPr>
              <a:t>04432751240 الی 42 داخلی 116</a:t>
            </a:r>
            <a:r>
              <a:rPr lang="fa-IR" b="1" dirty="0">
                <a:solidFill>
                  <a:srgbClr val="002060"/>
                </a:solidFill>
                <a:cs typeface="B Kamran" panose="00000400000000000000" pitchFamily="2" charset="-78"/>
              </a:rPr>
              <a:t> </a:t>
            </a:r>
            <a:r>
              <a:rPr lang="fa-IR" b="1" dirty="0" smtClean="0">
                <a:solidFill>
                  <a:srgbClr val="002060"/>
                </a:solidFill>
                <a:cs typeface="B Kamran" panose="00000400000000000000" pitchFamily="2" charset="-78"/>
              </a:rPr>
              <a:t>سرکار خانم </a:t>
            </a:r>
            <a:r>
              <a:rPr lang="fa-IR" b="1" dirty="0">
                <a:solidFill>
                  <a:srgbClr val="002060"/>
                </a:solidFill>
                <a:cs typeface="B Kamran" panose="00000400000000000000" pitchFamily="2" charset="-78"/>
              </a:rPr>
              <a:t>لطف دوخت تماس بگیرید و سوالات خود را مطرح کنید.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1930248"/>
            <a:ext cx="4116511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 rtl="1"/>
            <a:r>
              <a:rPr lang="fa-IR" b="1" dirty="0" smtClean="0">
                <a:solidFill>
                  <a:srgbClr val="002060"/>
                </a:solidFill>
                <a:cs typeface="B Kamran" panose="00000400000000000000" pitchFamily="2" charset="-78"/>
              </a:rPr>
              <a:t>هدف از طرح سوالات در اسلایدها، تبیین </a:t>
            </a:r>
            <a:r>
              <a:rPr lang="fa-IR" b="1" dirty="0" smtClean="0">
                <a:solidFill>
                  <a:srgbClr val="FF0000"/>
                </a:solidFill>
                <a:cs typeface="B Kamran" panose="00000400000000000000" pitchFamily="2" charset="-78"/>
              </a:rPr>
              <a:t>محتوای</a:t>
            </a:r>
            <a:r>
              <a:rPr lang="fa-IR" b="1" dirty="0" smtClean="0">
                <a:solidFill>
                  <a:srgbClr val="002060"/>
                </a:solidFill>
                <a:cs typeface="B Kamran" panose="00000400000000000000" pitchFamily="2" charset="-78"/>
              </a:rPr>
              <a:t> آن است</a:t>
            </a:r>
          </a:p>
          <a:p>
            <a:pPr marL="342900" indent="-342900" algn="just" rtl="1">
              <a:buClr>
                <a:srgbClr val="FF0000"/>
              </a:buClr>
              <a:buFont typeface="+mj-lt"/>
              <a:buAutoNum type="arabicPeriod"/>
            </a:pPr>
            <a:r>
              <a:rPr lang="fa-IR" b="1" dirty="0" smtClean="0">
                <a:solidFill>
                  <a:srgbClr val="002060"/>
                </a:solidFill>
                <a:cs typeface="B Kamran" panose="00000400000000000000" pitchFamily="2" charset="-78"/>
              </a:rPr>
              <a:t> </a:t>
            </a:r>
            <a:r>
              <a:rPr lang="fa-IR" b="1" u="sng" dirty="0" smtClean="0">
                <a:solidFill>
                  <a:srgbClr val="FF0000"/>
                </a:solidFill>
                <a:cs typeface="B Kamran" panose="00000400000000000000" pitchFamily="2" charset="-78"/>
              </a:rPr>
              <a:t>الزامی به پاسخ دادن مستقیم به تک تک  آنها وجود ندارد. </a:t>
            </a:r>
          </a:p>
          <a:p>
            <a:pPr marL="342900" indent="-342900" algn="just" rtl="1">
              <a:buFont typeface="+mj-lt"/>
              <a:buAutoNum type="arabicPeriod"/>
            </a:pPr>
            <a:r>
              <a:rPr lang="fa-IR" b="1" u="sng" dirty="0" smtClean="0">
                <a:solidFill>
                  <a:srgbClr val="FF0000"/>
                </a:solidFill>
                <a:cs typeface="B Kamran" panose="00000400000000000000" pitchFamily="2" charset="-78"/>
              </a:rPr>
              <a:t>مطالب خود را جایگزین متن اسلایدها نمایید.</a:t>
            </a:r>
            <a:endParaRPr lang="fa-IR" b="1" u="sng" dirty="0">
              <a:solidFill>
                <a:srgbClr val="FF0000"/>
              </a:solidFill>
              <a:cs typeface="B Kamra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73395" y="4869656"/>
            <a:ext cx="984019" cy="273844"/>
          </a:xfrm>
        </p:spPr>
        <p:txBody>
          <a:bodyPr/>
          <a:lstStyle/>
          <a:p>
            <a:r>
              <a:rPr lang="fa-IR" sz="1100" dirty="0" smtClean="0">
                <a:cs typeface="B Kamran" panose="00000400000000000000" pitchFamily="2" charset="-78"/>
              </a:rPr>
              <a:t>1</a:t>
            </a:r>
            <a:endParaRPr lang="en-US" sz="1100" dirty="0"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716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90" y="128470"/>
            <a:ext cx="7543800" cy="1088068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مشخصات ثبتی شرکت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350110"/>
            <a:ext cx="8246070" cy="341698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این اسلاید را درصورتی تکمیل نمایید که شرکت ثبت نموده اید و متقاضی استقرار آن شرکت در </a:t>
            </a:r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دوره شد یا پسارشد می‌باشید</a:t>
            </a: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.</a:t>
            </a:r>
            <a:endParaRPr lang="en-US" sz="2000" dirty="0">
              <a:solidFill>
                <a:srgbClr val="002060"/>
              </a:solidFill>
              <a:cs typeface="B Kamra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z="1100" dirty="0" smtClean="0">
                <a:cs typeface="B Titr" panose="00000700000000000000" pitchFamily="2" charset="-78"/>
              </a:rPr>
              <a:t>10</a:t>
            </a:r>
            <a:endParaRPr lang="en-US" sz="11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792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228" y="0"/>
            <a:ext cx="7543800" cy="1088068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معرفی اعضای تیم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74899" y="3083023"/>
            <a:ext cx="16952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Kamran" panose="00000400000000000000" pitchFamily="2" charset="-78"/>
              </a:rPr>
              <a:t>نام و نام خانوادگی</a:t>
            </a:r>
          </a:p>
          <a:p>
            <a:pPr algn="ctr" rtl="1"/>
            <a:r>
              <a:rPr lang="fa-IR" sz="2000" dirty="0" smtClean="0">
                <a:cs typeface="B Kamran" panose="00000400000000000000" pitchFamily="2" charset="-78"/>
              </a:rPr>
              <a:t>تحصیلات</a:t>
            </a:r>
          </a:p>
          <a:p>
            <a:pPr algn="ctr" rtl="1"/>
            <a:r>
              <a:rPr lang="fa-IR" sz="2000" dirty="0" smtClean="0">
                <a:cs typeface="B Kamran" panose="00000400000000000000" pitchFamily="2" charset="-78"/>
              </a:rPr>
              <a:t>تخصص</a:t>
            </a:r>
          </a:p>
          <a:p>
            <a:pPr algn="ctr" rtl="1"/>
            <a:r>
              <a:rPr lang="fa-IR" sz="2000" dirty="0" smtClean="0">
                <a:cs typeface="B Kamran" panose="00000400000000000000" pitchFamily="2" charset="-78"/>
              </a:rPr>
              <a:t>نقش در تیم</a:t>
            </a:r>
          </a:p>
          <a:p>
            <a:pPr algn="ctr" rtl="1"/>
            <a:r>
              <a:rPr lang="fa-IR" sz="2000" dirty="0" smtClean="0">
                <a:cs typeface="B Kamran" panose="00000400000000000000" pitchFamily="2" charset="-78"/>
              </a:rPr>
              <a:t>تمام وقت/پاره وقت</a:t>
            </a:r>
            <a:endParaRPr lang="en-US" sz="2000" dirty="0">
              <a:cs typeface="B Kamra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79663" y="3083023"/>
            <a:ext cx="16952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Kamran" panose="00000400000000000000" pitchFamily="2" charset="-78"/>
              </a:rPr>
              <a:t>نام و نام خانوادگی</a:t>
            </a:r>
          </a:p>
          <a:p>
            <a:pPr algn="ctr" rtl="1"/>
            <a:r>
              <a:rPr lang="fa-IR" sz="2000" dirty="0" smtClean="0">
                <a:cs typeface="B Kamran" panose="00000400000000000000" pitchFamily="2" charset="-78"/>
              </a:rPr>
              <a:t>تحصیلات</a:t>
            </a:r>
          </a:p>
          <a:p>
            <a:pPr algn="ctr" rtl="1"/>
            <a:r>
              <a:rPr lang="fa-IR" sz="2000" dirty="0" smtClean="0">
                <a:cs typeface="B Kamran" panose="00000400000000000000" pitchFamily="2" charset="-78"/>
              </a:rPr>
              <a:t>تخصص</a:t>
            </a:r>
          </a:p>
          <a:p>
            <a:pPr algn="ctr" rtl="1"/>
            <a:r>
              <a:rPr lang="fa-IR" sz="2000" dirty="0" smtClean="0">
                <a:cs typeface="B Kamran" panose="00000400000000000000" pitchFamily="2" charset="-78"/>
              </a:rPr>
              <a:t>نقش در تیم</a:t>
            </a:r>
          </a:p>
          <a:p>
            <a:pPr algn="ctr" rtl="1"/>
            <a:r>
              <a:rPr lang="fa-IR" sz="2000" dirty="0">
                <a:cs typeface="B Kamran" panose="00000400000000000000" pitchFamily="2" charset="-78"/>
              </a:rPr>
              <a:t>تمام وقت/پاره وقت</a:t>
            </a:r>
          </a:p>
          <a:p>
            <a:pPr algn="ctr" rtl="1"/>
            <a:endParaRPr lang="en-US" sz="2000" dirty="0">
              <a:cs typeface="B Kamra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84427" y="3083023"/>
            <a:ext cx="16952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Kamran" panose="00000400000000000000" pitchFamily="2" charset="-78"/>
              </a:rPr>
              <a:t>نام و نام خانوادگی</a:t>
            </a:r>
          </a:p>
          <a:p>
            <a:pPr algn="ctr" rtl="1"/>
            <a:r>
              <a:rPr lang="fa-IR" sz="2000" dirty="0" smtClean="0">
                <a:cs typeface="B Kamran" panose="00000400000000000000" pitchFamily="2" charset="-78"/>
              </a:rPr>
              <a:t>تحصیلات</a:t>
            </a:r>
          </a:p>
          <a:p>
            <a:pPr algn="ctr" rtl="1"/>
            <a:r>
              <a:rPr lang="fa-IR" sz="2000" dirty="0" smtClean="0">
                <a:cs typeface="B Kamran" panose="00000400000000000000" pitchFamily="2" charset="-78"/>
              </a:rPr>
              <a:t>تخصص</a:t>
            </a:r>
          </a:p>
          <a:p>
            <a:pPr algn="ctr" rtl="1"/>
            <a:r>
              <a:rPr lang="fa-IR" sz="2000" dirty="0" smtClean="0">
                <a:cs typeface="B Kamran" panose="00000400000000000000" pitchFamily="2" charset="-78"/>
              </a:rPr>
              <a:t>نقش در تیم</a:t>
            </a:r>
          </a:p>
          <a:p>
            <a:pPr algn="ctr" rtl="1"/>
            <a:r>
              <a:rPr lang="fa-IR" sz="2000" dirty="0">
                <a:cs typeface="B Kamran" panose="00000400000000000000" pitchFamily="2" charset="-78"/>
              </a:rPr>
              <a:t>تمام وقت/پاره وقت</a:t>
            </a:r>
          </a:p>
          <a:p>
            <a:pPr algn="ctr" rtl="1"/>
            <a:endParaRPr lang="en-US" sz="2000" dirty="0">
              <a:cs typeface="B Kamran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955" y="3148379"/>
            <a:ext cx="16952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Kamran" panose="00000400000000000000" pitchFamily="2" charset="-78"/>
              </a:rPr>
              <a:t>نام و نام خانوادگی</a:t>
            </a:r>
          </a:p>
          <a:p>
            <a:pPr algn="ctr" rtl="1"/>
            <a:r>
              <a:rPr lang="fa-IR" sz="2000" dirty="0" smtClean="0">
                <a:cs typeface="B Kamran" panose="00000400000000000000" pitchFamily="2" charset="-78"/>
              </a:rPr>
              <a:t>تحصیلات</a:t>
            </a:r>
          </a:p>
          <a:p>
            <a:pPr algn="ctr" rtl="1"/>
            <a:r>
              <a:rPr lang="fa-IR" sz="2000" dirty="0" smtClean="0">
                <a:cs typeface="B Kamran" panose="00000400000000000000" pitchFamily="2" charset="-78"/>
              </a:rPr>
              <a:t>تخصص</a:t>
            </a:r>
          </a:p>
          <a:p>
            <a:pPr algn="ctr" rtl="1"/>
            <a:r>
              <a:rPr lang="fa-IR" sz="2000" dirty="0" smtClean="0">
                <a:cs typeface="B Kamran" panose="00000400000000000000" pitchFamily="2" charset="-78"/>
              </a:rPr>
              <a:t>نقش در تیم</a:t>
            </a:r>
          </a:p>
          <a:p>
            <a:pPr algn="ctr" rtl="1"/>
            <a:r>
              <a:rPr lang="fa-IR" sz="2000" dirty="0">
                <a:cs typeface="B Kamran" panose="00000400000000000000" pitchFamily="2" charset="-78"/>
              </a:rPr>
              <a:t>تمام وقت/پاره </a:t>
            </a:r>
            <a:r>
              <a:rPr lang="fa-IR" sz="2000" dirty="0" smtClean="0">
                <a:cs typeface="B Kamran" panose="00000400000000000000" pitchFamily="2" charset="-78"/>
              </a:rPr>
              <a:t>وقت</a:t>
            </a:r>
            <a:endParaRPr lang="en-US" sz="2000" dirty="0">
              <a:cs typeface="B Kamran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9191" y="3148379"/>
            <a:ext cx="16952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Kamran" panose="00000400000000000000" pitchFamily="2" charset="-78"/>
              </a:rPr>
              <a:t>نام و نام خانوادگی</a:t>
            </a:r>
          </a:p>
          <a:p>
            <a:pPr algn="ctr" rtl="1"/>
            <a:r>
              <a:rPr lang="fa-IR" sz="2000" dirty="0" smtClean="0">
                <a:cs typeface="B Kamran" panose="00000400000000000000" pitchFamily="2" charset="-78"/>
              </a:rPr>
              <a:t>تحصیلات</a:t>
            </a:r>
          </a:p>
          <a:p>
            <a:pPr algn="ctr" rtl="1"/>
            <a:r>
              <a:rPr lang="fa-IR" sz="2000" dirty="0" smtClean="0">
                <a:cs typeface="B Kamran" panose="00000400000000000000" pitchFamily="2" charset="-78"/>
              </a:rPr>
              <a:t>تخصص</a:t>
            </a:r>
          </a:p>
          <a:p>
            <a:pPr algn="ctr" rtl="1"/>
            <a:r>
              <a:rPr lang="fa-IR" sz="2000" dirty="0" smtClean="0">
                <a:cs typeface="B Kamran" panose="00000400000000000000" pitchFamily="2" charset="-78"/>
              </a:rPr>
              <a:t>نقش در تیم</a:t>
            </a:r>
          </a:p>
          <a:p>
            <a:pPr algn="ctr" rtl="1"/>
            <a:r>
              <a:rPr lang="fa-IR" sz="2000" dirty="0">
                <a:cs typeface="B Kamran" panose="00000400000000000000" pitchFamily="2" charset="-78"/>
              </a:rPr>
              <a:t>تمام وقت/پاره وقت</a:t>
            </a:r>
          </a:p>
          <a:p>
            <a:pPr algn="ctr" rtl="1"/>
            <a:endParaRPr lang="en-US" sz="2000" dirty="0">
              <a:cs typeface="B Kamran" panose="00000400000000000000" pitchFamily="2" charset="-78"/>
            </a:endParaRPr>
          </a:p>
        </p:txBody>
      </p:sp>
      <p:sp>
        <p:nvSpPr>
          <p:cNvPr id="11" name="Hexagon 10"/>
          <p:cNvSpPr/>
          <p:nvPr/>
        </p:nvSpPr>
        <p:spPr>
          <a:xfrm>
            <a:off x="7211250" y="1587173"/>
            <a:ext cx="1478102" cy="1345915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000" dirty="0" smtClean="0">
                <a:cs typeface="B Kamran" panose="00000400000000000000" pitchFamily="2" charset="-78"/>
              </a:rPr>
              <a:t>محل تصویر</a:t>
            </a:r>
            <a:endParaRPr lang="en-US" sz="2000" dirty="0">
              <a:cs typeface="B Kamran" panose="00000400000000000000" pitchFamily="2" charset="-78"/>
            </a:endParaRPr>
          </a:p>
        </p:txBody>
      </p:sp>
      <p:sp>
        <p:nvSpPr>
          <p:cNvPr id="12" name="Hexagon 11"/>
          <p:cNvSpPr/>
          <p:nvPr/>
        </p:nvSpPr>
        <p:spPr>
          <a:xfrm>
            <a:off x="5488230" y="1594981"/>
            <a:ext cx="1478102" cy="1345915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000" dirty="0">
                <a:cs typeface="B Kamran" panose="00000400000000000000" pitchFamily="2" charset="-78"/>
              </a:rPr>
              <a:t>محل </a:t>
            </a:r>
            <a:r>
              <a:rPr lang="fa-IR" sz="2000" dirty="0" smtClean="0">
                <a:cs typeface="B Kamran" panose="00000400000000000000" pitchFamily="2" charset="-78"/>
              </a:rPr>
              <a:t>تصویر</a:t>
            </a:r>
            <a:endParaRPr lang="fa-IR" sz="2000" dirty="0">
              <a:cs typeface="B Kamran" panose="00000400000000000000" pitchFamily="2" charset="-78"/>
            </a:endParaRPr>
          </a:p>
        </p:txBody>
      </p:sp>
      <p:sp>
        <p:nvSpPr>
          <p:cNvPr id="13" name="Hexagon 12"/>
          <p:cNvSpPr/>
          <p:nvPr/>
        </p:nvSpPr>
        <p:spPr>
          <a:xfrm>
            <a:off x="3767997" y="1594982"/>
            <a:ext cx="1478102" cy="1345915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000" dirty="0">
                <a:cs typeface="B Kamran" panose="00000400000000000000" pitchFamily="2" charset="-78"/>
              </a:rPr>
              <a:t>محل </a:t>
            </a:r>
            <a:r>
              <a:rPr lang="fa-IR" sz="2000" dirty="0" smtClean="0">
                <a:cs typeface="B Kamran" panose="00000400000000000000" pitchFamily="2" charset="-78"/>
              </a:rPr>
              <a:t>تصویر</a:t>
            </a:r>
            <a:endParaRPr lang="fa-IR" sz="2000" dirty="0">
              <a:cs typeface="B Kamran" panose="00000400000000000000" pitchFamily="2" charset="-78"/>
            </a:endParaRPr>
          </a:p>
        </p:txBody>
      </p:sp>
      <p:sp>
        <p:nvSpPr>
          <p:cNvPr id="14" name="Hexagon 13"/>
          <p:cNvSpPr/>
          <p:nvPr/>
        </p:nvSpPr>
        <p:spPr>
          <a:xfrm>
            <a:off x="2047764" y="1594982"/>
            <a:ext cx="1478102" cy="1345915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000" dirty="0">
                <a:cs typeface="B Kamran" panose="00000400000000000000" pitchFamily="2" charset="-78"/>
              </a:rPr>
              <a:t>محل </a:t>
            </a:r>
            <a:r>
              <a:rPr lang="fa-IR" sz="2000" dirty="0" smtClean="0">
                <a:cs typeface="B Kamran" panose="00000400000000000000" pitchFamily="2" charset="-78"/>
              </a:rPr>
              <a:t>تصویر</a:t>
            </a:r>
            <a:endParaRPr lang="fa-IR" sz="2000" dirty="0">
              <a:cs typeface="B Kamran" panose="00000400000000000000" pitchFamily="2" charset="-78"/>
            </a:endParaRPr>
          </a:p>
        </p:txBody>
      </p:sp>
      <p:sp>
        <p:nvSpPr>
          <p:cNvPr id="15" name="Hexagon 14"/>
          <p:cNvSpPr/>
          <p:nvPr/>
        </p:nvSpPr>
        <p:spPr>
          <a:xfrm>
            <a:off x="327531" y="1594982"/>
            <a:ext cx="1478102" cy="1345915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000" dirty="0">
                <a:cs typeface="B Kamran" panose="00000400000000000000" pitchFamily="2" charset="-78"/>
              </a:rPr>
              <a:t>محل </a:t>
            </a:r>
            <a:r>
              <a:rPr lang="fa-IR" sz="2000" dirty="0" smtClean="0">
                <a:cs typeface="B Kamran" panose="00000400000000000000" pitchFamily="2" charset="-78"/>
              </a:rPr>
              <a:t>تصویر</a:t>
            </a:r>
            <a:endParaRPr lang="fa-IR" sz="2000" dirty="0">
              <a:cs typeface="B Kamra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531" y="226293"/>
            <a:ext cx="1527050" cy="101566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>
                <a:cs typeface="B Kamran" panose="00000400000000000000" pitchFamily="2" charset="-78"/>
              </a:rPr>
              <a:t>لوگو تیم/شرکت</a:t>
            </a:r>
          </a:p>
          <a:p>
            <a:pPr algn="ctr"/>
            <a:endParaRPr lang="fa-IR" sz="2000" b="1" dirty="0">
              <a:cs typeface="B Kamran" panose="00000400000000000000" pitchFamily="2" charset="-78"/>
            </a:endParaRPr>
          </a:p>
          <a:p>
            <a:pPr algn="ctr"/>
            <a:endParaRPr lang="fa-IR" sz="2000" b="1" dirty="0" smtClean="0">
              <a:cs typeface="B Kamran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z="1100" dirty="0" smtClean="0">
                <a:cs typeface="B Titr" panose="00000700000000000000" pitchFamily="2" charset="-78"/>
              </a:rPr>
              <a:t>11</a:t>
            </a:r>
            <a:endParaRPr lang="en-US" sz="11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128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739290"/>
            <a:ext cx="7543800" cy="301752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تصویر ساختار سازمانی </a:t>
            </a:r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شرکت:</a:t>
            </a:r>
            <a:endParaRPr lang="en-US" sz="2000" dirty="0">
              <a:solidFill>
                <a:srgbClr val="002060"/>
              </a:solidFill>
              <a:cs typeface="B Kamra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z="1100" dirty="0" smtClean="0">
                <a:cs typeface="B Titr" panose="00000700000000000000" pitchFamily="2" charset="-78"/>
              </a:rPr>
              <a:t>12</a:t>
            </a:r>
            <a:endParaRPr lang="en-US" sz="11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408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844" y="433880"/>
            <a:ext cx="8246070" cy="763526"/>
          </a:xfrm>
        </p:spPr>
        <p:txBody>
          <a:bodyPr/>
          <a:lstStyle/>
          <a:p>
            <a:pPr algn="r" rtl="1"/>
            <a:r>
              <a:rPr lang="fa-IR" dirty="0" smtClean="0">
                <a:cs typeface="2  Titr" panose="00000700000000000000" pitchFamily="2" charset="-78"/>
              </a:rPr>
              <a:t>خصوصیات تیم</a:t>
            </a:r>
            <a:endParaRPr lang="en-US" dirty="0">
              <a:cs typeface="2  Titr" panose="00000700000000000000" pitchFamily="2" charset="-78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" y="1502815"/>
            <a:ext cx="8867753" cy="396213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نحوه آشنایی اعضای تیم با هم/ اگر تیم ندارید چرا نتوانسته اید تیم خود را تشکیل دهید و چه برنامه ای برای تشکیل آن دارید</a:t>
            </a:r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؟</a:t>
            </a:r>
            <a:endParaRPr lang="fa-IR" sz="2000" dirty="0">
              <a:solidFill>
                <a:srgbClr val="002060"/>
              </a:solidFill>
              <a:cs typeface="B Kamra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هدف غایی تیم از توسعه محصول چیست</a:t>
            </a:r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؟</a:t>
            </a:r>
            <a:endParaRPr lang="fa-IR" sz="2000" dirty="0">
              <a:solidFill>
                <a:srgbClr val="002060"/>
              </a:solidFill>
              <a:cs typeface="B Kamra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آیا درصورتیکه </a:t>
            </a: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در پارک پذیرش نشوید و برنامه حمایتی دریافت نکنید در این مسیر حرکت می‌کنید</a:t>
            </a:r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؟</a:t>
            </a:r>
            <a:endParaRPr lang="fa-IR" sz="2000" dirty="0">
              <a:solidFill>
                <a:srgbClr val="002060"/>
              </a:solidFill>
              <a:cs typeface="B Kamra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توسعه این محصول اولویت چندم زندگی اعضای تیم است</a:t>
            </a:r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؟</a:t>
            </a:r>
            <a:endParaRPr lang="fa-IR" sz="2000" dirty="0">
              <a:solidFill>
                <a:srgbClr val="002060"/>
              </a:solidFill>
              <a:cs typeface="B Kamra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آیا توافقی برای تعیین سهم اعضای تیم در فروش و سود محصول گرفته شده است؟(درصورتیکه ثبت شرکت شده است اطلاعات مربوط به میزان سهام اعضا ذکر گردد</a:t>
            </a:r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)</a:t>
            </a:r>
            <a:endParaRPr lang="fa-IR" sz="2000" dirty="0">
              <a:solidFill>
                <a:srgbClr val="002060"/>
              </a:solidFill>
              <a:cs typeface="B Kamra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چه برنامه هایی برای آموزش و توانمندسازی تیم خود دارید؟</a:t>
            </a:r>
            <a:endParaRPr lang="en-US" sz="2000" dirty="0">
              <a:solidFill>
                <a:srgbClr val="002060"/>
              </a:solidFill>
              <a:cs typeface="B Kamran" panose="00000400000000000000" pitchFamily="2" charset="-78"/>
            </a:endParaRPr>
          </a:p>
          <a:p>
            <a:pPr marL="0" indent="0" algn="r" rtl="1">
              <a:buNone/>
            </a:pPr>
            <a:endParaRPr lang="fa-IR" sz="2000" dirty="0" smtClean="0">
              <a:solidFill>
                <a:srgbClr val="002060"/>
              </a:solidFill>
              <a:cs typeface="B Kamran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z="1100" dirty="0" smtClean="0">
                <a:cs typeface="B Titr" panose="00000700000000000000" pitchFamily="2" charset="-78"/>
              </a:rPr>
              <a:t>13</a:t>
            </a:r>
            <a:endParaRPr lang="en-US" sz="11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29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50918" y="0"/>
            <a:ext cx="7543800" cy="1088068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 smtClean="0">
                <a:solidFill>
                  <a:schemeClr val="tx1"/>
                </a:solidFill>
                <a:cs typeface="B Titr" panose="00000700000000000000" pitchFamily="2" charset="-78"/>
              </a:rPr>
              <a:t>مشتری و سرمایه گذار</a:t>
            </a:r>
            <a:endParaRPr lang="en-US" sz="36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-68307" y="1502815"/>
            <a:ext cx="8963025" cy="3890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قیمت </a:t>
            </a: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تمام شده محصول خود را چقدر </a:t>
            </a:r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برآورد </a:t>
            </a: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می‌کنید؟ درصورتیکه فروش </a:t>
            </a:r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داشته‌اید </a:t>
            </a: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میزان فروش و حاشیه سود را ذکر کنید.</a:t>
            </a:r>
          </a:p>
          <a:p>
            <a:pPr marL="0" indent="0" algn="r" rtl="1">
              <a:spcBef>
                <a:spcPct val="20000"/>
              </a:spcBef>
              <a:buNone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کسب و کار شما از چه نوع است؟(</a:t>
            </a:r>
            <a:r>
              <a:rPr lang="en-US" sz="2000" dirty="0">
                <a:solidFill>
                  <a:srgbClr val="002060"/>
                </a:solidFill>
                <a:cs typeface="B Kamran" panose="00000400000000000000" pitchFamily="2" charset="-78"/>
              </a:rPr>
              <a:t>B2B,B2C,B2G,C2C</a:t>
            </a:r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)</a:t>
            </a:r>
          </a:p>
          <a:p>
            <a:pPr marL="0" indent="0" algn="r" rtl="1">
              <a:spcBef>
                <a:spcPct val="20000"/>
              </a:spcBef>
              <a:buNone/>
            </a:pPr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چه بازار و صنعتی را برای محصول خود مناسب می‌دانید؟ چه پیش بینی از تعداد مشتریان خود دارید؟ سهم شما از بازار چقدر است؟تحقیقات بازار مدون صورت گرفته است؟</a:t>
            </a:r>
          </a:p>
          <a:p>
            <a:pPr marL="0" lvl="0" indent="0" algn="r" rtl="1">
              <a:spcBef>
                <a:spcPct val="20000"/>
              </a:spcBef>
              <a:buNone/>
            </a:pPr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کانال </a:t>
            </a: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های توزیع شما کدامند</a:t>
            </a:r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؟</a:t>
            </a:r>
            <a:endParaRPr lang="fa-IR" sz="2000" dirty="0">
              <a:solidFill>
                <a:srgbClr val="002060"/>
              </a:solidFill>
              <a:cs typeface="B Kamran" panose="00000400000000000000" pitchFamily="2" charset="-78"/>
            </a:endParaRPr>
          </a:p>
          <a:p>
            <a:pPr marL="0" lvl="0" indent="0" algn="r" rtl="1">
              <a:spcBef>
                <a:spcPct val="20000"/>
              </a:spcBef>
              <a:buNone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ابزارهای تبلیغاتی شما کدامند؟</a:t>
            </a:r>
          </a:p>
          <a:p>
            <a:pPr marL="0" lvl="0" indent="0" algn="r" rtl="1">
              <a:buNone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آیا شبکه مشتریان، الگوی ارتباط با مشتریان، روش جذب گروه اولیه مشتریان، سامانه ارتباط با مشتریان (تلفنی، اینترنتی) تعیین شده است؟</a:t>
            </a:r>
          </a:p>
          <a:p>
            <a:pPr algn="r" rtl="1"/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آیا </a:t>
            </a: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محصول شما پتانسیل صادرات دارد؟ به چه منطقه‌ای؟</a:t>
            </a:r>
          </a:p>
          <a:p>
            <a:pPr marL="0" indent="0" algn="r" rtl="1">
              <a:buNone/>
            </a:pPr>
            <a:endParaRPr lang="fa-IR" sz="2000" dirty="0">
              <a:solidFill>
                <a:srgbClr val="002060"/>
              </a:solidFill>
              <a:cs typeface="B Kamran" panose="00000400000000000000" pitchFamily="2" charset="-78"/>
            </a:endParaRPr>
          </a:p>
          <a:p>
            <a:pPr marL="0" indent="0" algn="r" rtl="1">
              <a:buNone/>
            </a:pPr>
            <a:endParaRPr lang="fa-IR" sz="2000" dirty="0">
              <a:solidFill>
                <a:srgbClr val="002060"/>
              </a:solidFill>
              <a:cs typeface="B Kamran" panose="00000400000000000000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89088" y="944279"/>
            <a:ext cx="6263671" cy="874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</a:pPr>
            <a:endParaRPr lang="fa-IR" sz="2000" dirty="0" smtClean="0">
              <a:cs typeface="2  Kamra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z="1100" dirty="0" smtClean="0">
                <a:cs typeface="B Titr" panose="00000700000000000000" pitchFamily="2" charset="-78"/>
              </a:rPr>
              <a:t>14</a:t>
            </a:r>
            <a:endParaRPr lang="en-US" sz="11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5" y="-4344"/>
            <a:ext cx="7543800" cy="1088068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ریسک‌های فنی و بازار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48241" y="1083724"/>
            <a:ext cx="8246070" cy="369090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a-IR" sz="2400" dirty="0" smtClean="0">
              <a:cs typeface="B Kamra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ریسک </a:t>
            </a: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های فنی و بازار که در مسیر خود پیش‌بینی می‌کنید چیست؟</a:t>
            </a:r>
          </a:p>
          <a:p>
            <a:pPr marL="0" indent="0" algn="r" rtl="1">
              <a:buNone/>
            </a:pPr>
            <a:endParaRPr lang="fa-IR" sz="2000" dirty="0">
              <a:solidFill>
                <a:srgbClr val="002060"/>
              </a:solidFill>
              <a:cs typeface="B Kamra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آیا محدودیت هایی مانند انحصار دولتی، واردات، رانت در مسیر شما وجود دارد؟</a:t>
            </a:r>
          </a:p>
          <a:p>
            <a:pPr marL="0" indent="0" algn="r" rtl="1">
              <a:buNone/>
            </a:pPr>
            <a:endParaRPr lang="fa-IR" sz="2000" dirty="0">
              <a:solidFill>
                <a:srgbClr val="002060"/>
              </a:solidFill>
              <a:cs typeface="B Kamra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استراتژی شکست شما در مسیر توسعه محصولتان چیست؟</a:t>
            </a:r>
          </a:p>
          <a:p>
            <a:pPr marL="0" indent="0" algn="r" rtl="1">
              <a:buNone/>
            </a:pPr>
            <a:endParaRPr lang="en-US" sz="2400" dirty="0">
              <a:cs typeface="B Kamran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z="1100" dirty="0" smtClean="0">
                <a:cs typeface="B Titr" panose="00000700000000000000" pitchFamily="2" charset="-78"/>
              </a:rPr>
              <a:t>15</a:t>
            </a:r>
            <a:endParaRPr lang="en-US" sz="11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094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538" y="289375"/>
            <a:ext cx="8246070" cy="763526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مسیرهای تعامل و همکاری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مسیرهای تعامل و همکاری در مسیر توسعه محصول خود را اینجا تعیین کنید:</a:t>
            </a:r>
          </a:p>
          <a:p>
            <a:pPr marL="0" indent="0" algn="r" rtl="1">
              <a:buNone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فروش فناوری</a:t>
            </a:r>
          </a:p>
          <a:p>
            <a:pPr marL="0" indent="0" algn="r" rtl="1">
              <a:buNone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فروش حق بهره برداری</a:t>
            </a:r>
          </a:p>
          <a:p>
            <a:pPr marL="0" indent="0" algn="r" rtl="1">
              <a:buNone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همکاری با صنعت برای تولید/فروش</a:t>
            </a:r>
          </a:p>
          <a:p>
            <a:pPr marL="0" indent="0" algn="r" rtl="1">
              <a:buNone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جذب سرمایه از انجل، </a:t>
            </a:r>
            <a:r>
              <a:rPr lang="en-US" sz="2000" dirty="0">
                <a:solidFill>
                  <a:srgbClr val="002060"/>
                </a:solidFill>
                <a:cs typeface="B Kamran" panose="00000400000000000000" pitchFamily="2" charset="-78"/>
              </a:rPr>
              <a:t>VC</a:t>
            </a:r>
            <a:endParaRPr lang="fa-IR" sz="2000" dirty="0">
              <a:solidFill>
                <a:srgbClr val="002060"/>
              </a:solidFill>
              <a:cs typeface="B Kamra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دریافت وام/تسهیلات</a:t>
            </a:r>
          </a:p>
          <a:p>
            <a:pPr marL="0" indent="0" algn="r" rtl="1">
              <a:buNone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تولید و فروش/پیش فروش محصول</a:t>
            </a:r>
          </a:p>
          <a:p>
            <a:pPr marL="0" indent="0" algn="r" rtl="1">
              <a:buNone/>
            </a:pPr>
            <a:endParaRPr lang="fa-IR" sz="2000" dirty="0" smtClean="0">
              <a:solidFill>
                <a:srgbClr val="002060"/>
              </a:solidFill>
              <a:cs typeface="B Kamran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z="1100" dirty="0" smtClean="0">
                <a:cs typeface="B Titr" panose="00000700000000000000" pitchFamily="2" charset="-78"/>
              </a:rPr>
              <a:t>16</a:t>
            </a:r>
            <a:endParaRPr lang="en-US" sz="11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839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758987"/>
            <a:ext cx="7543800" cy="301752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آدرس سایت و پایگاه‌های مجازی:</a:t>
            </a:r>
            <a:endParaRPr lang="en-US" sz="2000" dirty="0">
              <a:solidFill>
                <a:srgbClr val="002060"/>
              </a:solidFill>
              <a:cs typeface="B Kamra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z="1100" dirty="0" smtClean="0">
                <a:cs typeface="B Titr" panose="00000700000000000000" pitchFamily="2" charset="-78"/>
              </a:rPr>
              <a:t>17</a:t>
            </a:r>
            <a:endParaRPr lang="en-US" sz="11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493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90" y="128470"/>
            <a:ext cx="7543800" cy="1088068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موفقیت ها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677" y="1271510"/>
            <a:ext cx="8246070" cy="341698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000" dirty="0" smtClean="0">
                <a:solidFill>
                  <a:srgbClr val="002060"/>
                </a:solidFill>
                <a:cs typeface="2  Kamran" panose="00000400000000000000" pitchFamily="2" charset="-78"/>
              </a:rPr>
              <a:t>هرگونه دستاورد، امتیاز دانش بنیان یا خلاق(از چه نوع)، جایزه، مقاله، ثبت اختراع، پتنت، برند، لوگو و هر موفقیتی که مرتبط با این محصول و یا مرتبط با تیم است در صورت وجود بیان کنید و در صورت امکان تصویر آن را بگذارید.</a:t>
            </a:r>
          </a:p>
          <a:p>
            <a:pPr marL="0" indent="0" algn="r" rtl="1">
              <a:buNone/>
            </a:pPr>
            <a:r>
              <a:rPr lang="fa-IR" sz="2000" dirty="0" smtClean="0">
                <a:solidFill>
                  <a:srgbClr val="002060"/>
                </a:solidFill>
                <a:cs typeface="2  Kamran" panose="00000400000000000000" pitchFamily="2" charset="-78"/>
              </a:rPr>
              <a:t>مقالات علمی و پژوهشی مرتبط با ایده محوری(درصورت وجود) را ارائه نمایید.</a:t>
            </a:r>
          </a:p>
          <a:p>
            <a:pPr marL="0" indent="0" algn="r" rtl="1">
              <a:buNone/>
            </a:pPr>
            <a:endParaRPr lang="fa-IR" sz="2000" dirty="0">
              <a:solidFill>
                <a:srgbClr val="002060"/>
              </a:solidFill>
              <a:cs typeface="2  Kamran" panose="00000400000000000000" pitchFamily="2" charset="-78"/>
            </a:endParaRPr>
          </a:p>
          <a:p>
            <a:pPr marL="0" indent="0" algn="r" rtl="1">
              <a:buNone/>
            </a:pPr>
            <a:endParaRPr lang="en-US" sz="2000" dirty="0">
              <a:solidFill>
                <a:srgbClr val="002060"/>
              </a:solidFill>
              <a:cs typeface="2  Kamra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z="1100" dirty="0" smtClean="0">
                <a:cs typeface="B Titr" panose="00000700000000000000" pitchFamily="2" charset="-78"/>
              </a:rPr>
              <a:t>18</a:t>
            </a:r>
            <a:endParaRPr lang="en-US" sz="11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506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8720" y="1350110"/>
            <a:ext cx="4767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5400" dirty="0" smtClean="0">
                <a:solidFill>
                  <a:schemeClr val="accent5">
                    <a:lumMod val="75000"/>
                  </a:schemeClr>
                </a:solidFill>
                <a:cs typeface="2  Nikoo" panose="00000400000000000000" pitchFamily="2" charset="-78"/>
              </a:rPr>
              <a:t>از توجه شما سپاسگزارم</a:t>
            </a:r>
            <a:endParaRPr lang="en-US" sz="5400" dirty="0">
              <a:solidFill>
                <a:schemeClr val="accent5">
                  <a:lumMod val="75000"/>
                </a:schemeClr>
              </a:solidFill>
              <a:cs typeface="2  Nikoo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z="1100" dirty="0" smtClean="0">
                <a:cs typeface="B Titr" panose="00000700000000000000" pitchFamily="2" charset="-78"/>
              </a:rPr>
              <a:t>19</a:t>
            </a:r>
            <a:endParaRPr lang="en-US" sz="11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295" y="128470"/>
            <a:ext cx="4448710" cy="1700785"/>
          </a:xfrm>
        </p:spPr>
        <p:txBody>
          <a:bodyPr>
            <a:normAutofit/>
          </a:bodyPr>
          <a:lstStyle/>
          <a:p>
            <a:pPr algn="r" rtl="1"/>
            <a:r>
              <a:rPr lang="fa-IR" b="1" dirty="0" smtClean="0">
                <a:cs typeface="B Kamran" panose="00000400000000000000" pitchFamily="2" charset="-78"/>
              </a:rPr>
              <a:t>عنوان ایده محوری:</a:t>
            </a:r>
            <a:r>
              <a:rPr lang="fa-IR" b="1" dirty="0" smtClean="0">
                <a:cs typeface="2  Kamran" panose="00000400000000000000" pitchFamily="2" charset="-78"/>
              </a:rPr>
              <a:t/>
            </a:r>
            <a:br>
              <a:rPr lang="fa-IR" b="1" dirty="0" smtClean="0">
                <a:cs typeface="2  Kamran" panose="00000400000000000000" pitchFamily="2" charset="-78"/>
              </a:rPr>
            </a:br>
            <a:endParaRPr lang="en-US" b="1" dirty="0">
              <a:cs typeface="2  Kamra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335275"/>
            <a:ext cx="4462675" cy="1469875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>
                <a:solidFill>
                  <a:schemeClr val="tx1"/>
                </a:solidFill>
                <a:latin typeface="+mj-lt"/>
                <a:ea typeface="+mj-ea"/>
                <a:cs typeface="B Kamran" panose="00000400000000000000" pitchFamily="2" charset="-78"/>
              </a:rPr>
              <a:t>نام شرکت/تیم</a:t>
            </a:r>
            <a:r>
              <a:rPr lang="fa-IR" sz="3600" b="1" dirty="0" smtClean="0">
                <a:solidFill>
                  <a:schemeClr val="tx1"/>
                </a:solidFill>
                <a:latin typeface="+mj-lt"/>
                <a:ea typeface="+mj-ea"/>
                <a:cs typeface="B Kamran" panose="00000400000000000000" pitchFamily="2" charset="-78"/>
              </a:rPr>
              <a:t>:</a:t>
            </a:r>
          </a:p>
          <a:p>
            <a:endParaRPr lang="en-US" sz="3600" b="1" dirty="0">
              <a:solidFill>
                <a:schemeClr val="tx1"/>
              </a:solidFill>
              <a:latin typeface="+mj-lt"/>
              <a:ea typeface="+mj-ea"/>
              <a:cs typeface="2  Kamra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67986" y="4709620"/>
            <a:ext cx="1241378" cy="409063"/>
          </a:xfrm>
        </p:spPr>
        <p:txBody>
          <a:bodyPr/>
          <a:lstStyle/>
          <a:p>
            <a:r>
              <a:rPr lang="fa-IR" sz="1100" dirty="0" smtClean="0">
                <a:cs typeface="B Titr" panose="00000700000000000000" pitchFamily="2" charset="-78"/>
              </a:rPr>
              <a:t>2</a:t>
            </a:r>
            <a:endParaRPr lang="en-US" sz="11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468" y="1335640"/>
            <a:ext cx="86405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>
                <a:solidFill>
                  <a:srgbClr val="002060"/>
                </a:solidFill>
                <a:cs typeface="2  Kamran" panose="00000400000000000000" pitchFamily="2" charset="-78"/>
              </a:rPr>
              <a:t>اسلاید ذخیره بسازید</a:t>
            </a:r>
            <a:r>
              <a:rPr lang="fa-IR" sz="2400" dirty="0" smtClean="0">
                <a:solidFill>
                  <a:srgbClr val="002060"/>
                </a:solidFill>
                <a:cs typeface="2  Kamran" panose="00000400000000000000" pitchFamily="2" charset="-78"/>
              </a:rPr>
              <a:t>.</a:t>
            </a:r>
          </a:p>
          <a:p>
            <a:pPr algn="r" rtl="1"/>
            <a:endParaRPr lang="fa-IR" sz="2400" dirty="0">
              <a:solidFill>
                <a:srgbClr val="002060"/>
              </a:solidFill>
              <a:cs typeface="2  Kamran" panose="00000400000000000000" pitchFamily="2" charset="-78"/>
            </a:endParaRPr>
          </a:p>
          <a:p>
            <a:pPr algn="r" rtl="1"/>
            <a:r>
              <a:rPr lang="fa-IR" sz="2400" dirty="0">
                <a:solidFill>
                  <a:srgbClr val="002060"/>
                </a:solidFill>
                <a:cs typeface="2  Kamran" panose="00000400000000000000" pitchFamily="2" charset="-78"/>
              </a:rPr>
              <a:t>هرآنچه فکر می‌کنید مهم است و ممکن است در جلسه ارائه به آن نیاز داشته باشید را در این اسلاید قرار دهید.</a:t>
            </a:r>
          </a:p>
          <a:p>
            <a:pPr algn="r" rtl="1"/>
            <a:r>
              <a:rPr lang="fa-IR" sz="2400" dirty="0">
                <a:solidFill>
                  <a:srgbClr val="002060"/>
                </a:solidFill>
                <a:cs typeface="2  Kamran" panose="00000400000000000000" pitchFamily="2" charset="-78"/>
              </a:rPr>
              <a:t>این موارد ممکن است شامل نتایج آنالیز، جزئیات فنی محصول و ... باشد.</a:t>
            </a:r>
            <a:endParaRPr lang="en-US" sz="2400" dirty="0">
              <a:solidFill>
                <a:srgbClr val="002060"/>
              </a:solidFill>
              <a:cs typeface="2  Kamra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25447" y="380144"/>
            <a:ext cx="3071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2  Titr" panose="00000700000000000000" pitchFamily="2" charset="-78"/>
              </a:rPr>
              <a:t>موضوع اسلاید: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z="1100" dirty="0" smtClean="0">
                <a:cs typeface="B Titr" panose="00000700000000000000" pitchFamily="2" charset="-78"/>
              </a:rPr>
              <a:t>20</a:t>
            </a:r>
            <a:endParaRPr lang="en-US" sz="11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964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965" y="586585"/>
            <a:ext cx="373495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 rtl="1"/>
            <a:r>
              <a:rPr lang="fa-IR" b="1" dirty="0" smtClean="0">
                <a:solidFill>
                  <a:srgbClr val="002060"/>
                </a:solidFill>
                <a:cs typeface="2  Kamran" panose="00000400000000000000" pitchFamily="2" charset="-78"/>
              </a:rPr>
              <a:t>از اسلاید‌های مشخص شده در تمپلیت این فایل استفاده کنید و سعی کنید </a:t>
            </a:r>
            <a:r>
              <a:rPr lang="fa-IR" b="1" u="sng" dirty="0" smtClean="0">
                <a:solidFill>
                  <a:srgbClr val="FF0000"/>
                </a:solidFill>
                <a:cs typeface="2  Kamran" panose="00000400000000000000" pitchFamily="2" charset="-78"/>
              </a:rPr>
              <a:t>تمامی اطلاعات خواسته شده را تکمیل کنید</a:t>
            </a:r>
            <a:r>
              <a:rPr lang="fa-IR" b="1" dirty="0" smtClean="0">
                <a:solidFill>
                  <a:srgbClr val="002060"/>
                </a:solidFill>
                <a:cs typeface="2  Kamran" panose="00000400000000000000" pitchFamily="2" charset="-78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25447" y="69838"/>
            <a:ext cx="3071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 Light" panose="020F0302020204030204"/>
                <a:ea typeface="+mj-ea"/>
                <a:cs typeface="2  Titr" panose="00000700000000000000" pitchFamily="2" charset="-78"/>
              </a:rPr>
              <a:t>نکات مهم در ارائه</a:t>
            </a:r>
            <a:endParaRPr lang="fa-IR" sz="3600" dirty="0"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 Light" panose="020F0302020204030204"/>
              <a:ea typeface="+mj-ea"/>
              <a:cs typeface="2  Titr" panose="00000700000000000000" pitchFamily="2" charset="-78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993168"/>
            <a:ext cx="4116511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A4660C"/>
            </a:solidFill>
          </a:ln>
        </p:spPr>
        <p:txBody>
          <a:bodyPr wrap="square" rtlCol="0">
            <a:spAutoFit/>
          </a:bodyPr>
          <a:lstStyle/>
          <a:p>
            <a:pPr algn="just" rtl="1"/>
            <a:r>
              <a:rPr lang="fa-IR" b="1" dirty="0">
                <a:solidFill>
                  <a:srgbClr val="002060"/>
                </a:solidFill>
                <a:cs typeface="2  Kamran" panose="00000400000000000000" pitchFamily="2" charset="-78"/>
              </a:rPr>
              <a:t>مدت زمان ارائه ی شما حداکثر </a:t>
            </a:r>
            <a:r>
              <a:rPr lang="fa-IR" b="1" dirty="0">
                <a:solidFill>
                  <a:srgbClr val="FF0000"/>
                </a:solidFill>
                <a:cs typeface="2  Kamran" panose="00000400000000000000" pitchFamily="2" charset="-78"/>
              </a:rPr>
              <a:t>15</a:t>
            </a:r>
            <a:r>
              <a:rPr lang="fa-IR" b="1" dirty="0">
                <a:solidFill>
                  <a:srgbClr val="002060"/>
                </a:solidFill>
                <a:cs typeface="2  Kamran" panose="00000400000000000000" pitchFamily="2" charset="-78"/>
              </a:rPr>
              <a:t> دقیقه است. سعی کنید </a:t>
            </a:r>
            <a:r>
              <a:rPr lang="fa-IR" b="1" dirty="0" smtClean="0">
                <a:solidFill>
                  <a:srgbClr val="002060"/>
                </a:solidFill>
                <a:cs typeface="2  Kamran" panose="00000400000000000000" pitchFamily="2" charset="-78"/>
              </a:rPr>
              <a:t>در </a:t>
            </a:r>
            <a:r>
              <a:rPr lang="fa-IR" b="1" dirty="0">
                <a:solidFill>
                  <a:srgbClr val="002060"/>
                </a:solidFill>
                <a:cs typeface="2  Kamran" panose="00000400000000000000" pitchFamily="2" charset="-78"/>
              </a:rPr>
              <a:t>این زمان ارائه خود را به تمام برسانید و به نکات مهم اشاره کنید.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7410" y="3180033"/>
            <a:ext cx="375048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fa-IR" b="1" dirty="0">
                <a:solidFill>
                  <a:srgbClr val="002060"/>
                </a:solidFill>
                <a:cs typeface="2  Kamran" panose="00000400000000000000" pitchFamily="2" charset="-78"/>
              </a:rPr>
              <a:t>درصورتیکه یک اسلاید برای مطالب شما کافی نبود می توانید آن موضوع ر</a:t>
            </a:r>
            <a:r>
              <a:rPr lang="fa-IR" b="1" dirty="0" smtClean="0">
                <a:solidFill>
                  <a:srgbClr val="002060"/>
                </a:solidFill>
                <a:cs typeface="2  Kamran" panose="00000400000000000000" pitchFamily="2" charset="-78"/>
              </a:rPr>
              <a:t>ا </a:t>
            </a:r>
            <a:r>
              <a:rPr lang="fa-IR" b="1" dirty="0">
                <a:solidFill>
                  <a:srgbClr val="002060"/>
                </a:solidFill>
                <a:cs typeface="2  Kamran" panose="00000400000000000000" pitchFamily="2" charset="-78"/>
              </a:rPr>
              <a:t>در چند اسلاید </a:t>
            </a:r>
            <a:r>
              <a:rPr lang="fa-IR" b="1" u="sng" dirty="0">
                <a:solidFill>
                  <a:srgbClr val="FF0000"/>
                </a:solidFill>
                <a:cs typeface="2  Kamran" panose="00000400000000000000" pitchFamily="2" charset="-78"/>
              </a:rPr>
              <a:t>با تمپلیت یکسان </a:t>
            </a:r>
            <a:r>
              <a:rPr lang="fa-IR" b="1" dirty="0">
                <a:solidFill>
                  <a:srgbClr val="002060"/>
                </a:solidFill>
                <a:cs typeface="2  Kamran" panose="00000400000000000000" pitchFamily="2" charset="-78"/>
              </a:rPr>
              <a:t>ارائه نمایید.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7376" y="1745582"/>
            <a:ext cx="375654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 rtl="1"/>
            <a:r>
              <a:rPr lang="fa-IR" b="1" dirty="0">
                <a:solidFill>
                  <a:srgbClr val="002060"/>
                </a:solidFill>
                <a:cs typeface="2  Kamran" panose="00000400000000000000" pitchFamily="2" charset="-78"/>
              </a:rPr>
              <a:t>سعی کنید تا حدالامکان از قرار دادن متن زیاد در اسلایدها خودداری کنید و </a:t>
            </a:r>
            <a:r>
              <a:rPr lang="fa-IR" b="1" dirty="0" smtClean="0">
                <a:solidFill>
                  <a:srgbClr val="002060"/>
                </a:solidFill>
                <a:cs typeface="2  Kamran" panose="00000400000000000000" pitchFamily="2" charset="-78"/>
              </a:rPr>
              <a:t>خودتان توضیحات </a:t>
            </a:r>
            <a:r>
              <a:rPr lang="fa-IR" b="1" dirty="0">
                <a:solidFill>
                  <a:srgbClr val="002060"/>
                </a:solidFill>
                <a:cs typeface="2  Kamran" panose="00000400000000000000" pitchFamily="2" charset="-78"/>
              </a:rPr>
              <a:t>لازم را در جلسه بیان کنید.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670" y="2934088"/>
            <a:ext cx="3756542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 rtl="1"/>
            <a:r>
              <a:rPr lang="fa-IR" b="1" dirty="0" smtClean="0">
                <a:solidFill>
                  <a:srgbClr val="002060"/>
                </a:solidFill>
                <a:cs typeface="2  Kamran" panose="00000400000000000000" pitchFamily="2" charset="-78"/>
              </a:rPr>
              <a:t>برای ارتباط </a:t>
            </a:r>
            <a:r>
              <a:rPr lang="fa-IR" b="1" dirty="0">
                <a:solidFill>
                  <a:srgbClr val="002060"/>
                </a:solidFill>
                <a:cs typeface="2  Kamran" panose="00000400000000000000" pitchFamily="2" charset="-78"/>
              </a:rPr>
              <a:t>با واحد جذب و پذیرش پارک می‌توانید با شماره تماس </a:t>
            </a:r>
            <a:r>
              <a:rPr lang="fa-IR" b="1" u="sng" dirty="0">
                <a:solidFill>
                  <a:srgbClr val="FF0000"/>
                </a:solidFill>
                <a:cs typeface="2  Kamran" panose="00000400000000000000" pitchFamily="2" charset="-78"/>
              </a:rPr>
              <a:t>04432751240 الی 42 داخلی 116</a:t>
            </a:r>
            <a:r>
              <a:rPr lang="fa-IR" b="1" dirty="0">
                <a:solidFill>
                  <a:srgbClr val="002060"/>
                </a:solidFill>
                <a:cs typeface="2  Kamran" panose="00000400000000000000" pitchFamily="2" charset="-78"/>
              </a:rPr>
              <a:t> </a:t>
            </a:r>
            <a:r>
              <a:rPr lang="fa-IR" b="1" dirty="0" smtClean="0">
                <a:solidFill>
                  <a:srgbClr val="002060"/>
                </a:solidFill>
                <a:cs typeface="2  Kamran" panose="00000400000000000000" pitchFamily="2" charset="-78"/>
              </a:rPr>
              <a:t>سرکار خانم </a:t>
            </a:r>
            <a:r>
              <a:rPr lang="fa-IR" b="1" dirty="0">
                <a:solidFill>
                  <a:srgbClr val="002060"/>
                </a:solidFill>
                <a:cs typeface="2  Kamran" panose="00000400000000000000" pitchFamily="2" charset="-78"/>
              </a:rPr>
              <a:t>لطف دوخت تماس بگیرید و سوالات خود را مطرح کنید.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1930248"/>
            <a:ext cx="4116511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 rtl="1"/>
            <a:r>
              <a:rPr lang="fa-IR" b="1" dirty="0" smtClean="0">
                <a:solidFill>
                  <a:srgbClr val="002060"/>
                </a:solidFill>
                <a:cs typeface="2  Kamran" panose="00000400000000000000" pitchFamily="2" charset="-78"/>
              </a:rPr>
              <a:t>هدف از طرح سوالات در اسلایدها، تبیین </a:t>
            </a:r>
            <a:r>
              <a:rPr lang="fa-IR" b="1" dirty="0" smtClean="0">
                <a:solidFill>
                  <a:srgbClr val="FF0000"/>
                </a:solidFill>
                <a:cs typeface="2  Kamran" panose="00000400000000000000" pitchFamily="2" charset="-78"/>
              </a:rPr>
              <a:t>محتوای</a:t>
            </a:r>
            <a:r>
              <a:rPr lang="fa-IR" b="1" dirty="0" smtClean="0">
                <a:solidFill>
                  <a:srgbClr val="002060"/>
                </a:solidFill>
                <a:cs typeface="2  Kamran" panose="00000400000000000000" pitchFamily="2" charset="-78"/>
              </a:rPr>
              <a:t> آن است</a:t>
            </a:r>
          </a:p>
          <a:p>
            <a:pPr marL="342900" indent="-342900" algn="just" rtl="1">
              <a:buClr>
                <a:srgbClr val="FF0000"/>
              </a:buClr>
              <a:buFont typeface="+mj-lt"/>
              <a:buAutoNum type="arabicPeriod"/>
            </a:pPr>
            <a:r>
              <a:rPr lang="fa-IR" b="1" dirty="0" smtClean="0">
                <a:solidFill>
                  <a:srgbClr val="002060"/>
                </a:solidFill>
                <a:cs typeface="2  Kamran" panose="00000400000000000000" pitchFamily="2" charset="-78"/>
              </a:rPr>
              <a:t> </a:t>
            </a:r>
            <a:r>
              <a:rPr lang="fa-IR" b="1" u="sng" dirty="0" smtClean="0">
                <a:solidFill>
                  <a:srgbClr val="FF0000"/>
                </a:solidFill>
                <a:cs typeface="2  Kamran" panose="00000400000000000000" pitchFamily="2" charset="-78"/>
              </a:rPr>
              <a:t>الزامی به پاسخ دادن مستقیم به تک تک  آنها وجود ندارد. </a:t>
            </a:r>
          </a:p>
          <a:p>
            <a:pPr marL="342900" indent="-342900" algn="just" rtl="1">
              <a:buFont typeface="+mj-lt"/>
              <a:buAutoNum type="arabicPeriod"/>
            </a:pPr>
            <a:r>
              <a:rPr lang="fa-IR" b="1" u="sng" dirty="0" smtClean="0">
                <a:solidFill>
                  <a:srgbClr val="FF0000"/>
                </a:solidFill>
                <a:cs typeface="2  Kamran" panose="00000400000000000000" pitchFamily="2" charset="-78"/>
              </a:rPr>
              <a:t>مطالب خود را جایگزین متن اسلایدها نمایید.</a:t>
            </a:r>
            <a:endParaRPr lang="fa-IR" b="1" u="sng" dirty="0">
              <a:solidFill>
                <a:srgbClr val="FF0000"/>
              </a:solidFill>
              <a:cs typeface="2  Kamra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3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839" y="537287"/>
            <a:ext cx="7543800" cy="563731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معرفی ایده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6579" y="1655520"/>
            <a:ext cx="8129425" cy="235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این بخش را به چند پاراگراف تقسیم کنید: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معرفی کلی ایده و فناوری بکار رفته در آن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معرفی کاربرد و حوزه های کاربرد</a:t>
            </a: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سطح آمادگی فنی محصول شامل اثبات عملکرد، نمونه آزمایشگاهی، نمونه اولیه، پایلوت، نمونه نیمه صنعتی، محصول صنعتی </a:t>
            </a:r>
          </a:p>
          <a:p>
            <a:pPr algn="r" rtl="1">
              <a:lnSpc>
                <a:spcPct val="150000"/>
              </a:lnSpc>
            </a:pPr>
            <a:endParaRPr lang="en-US" sz="2000" dirty="0">
              <a:cs typeface="B Kamra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6260" y="221272"/>
            <a:ext cx="1527050" cy="147732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a-IR" dirty="0" smtClean="0">
              <a:cs typeface="2  Kamran" panose="00000400000000000000" pitchFamily="2" charset="-78"/>
            </a:endParaRPr>
          </a:p>
          <a:p>
            <a:pPr algn="ctr"/>
            <a:endParaRPr lang="fa-IR" dirty="0">
              <a:cs typeface="2  Kamran" panose="00000400000000000000" pitchFamily="2" charset="-78"/>
            </a:endParaRPr>
          </a:p>
          <a:p>
            <a:pPr algn="ctr"/>
            <a:r>
              <a:rPr lang="fa-IR" dirty="0" smtClean="0">
                <a:cs typeface="2  Kamran" panose="00000400000000000000" pitchFamily="2" charset="-78"/>
              </a:rPr>
              <a:t>عکس از ایده/محصول</a:t>
            </a:r>
            <a:endParaRPr lang="fa-IR" dirty="0">
              <a:cs typeface="2  Kamran" panose="00000400000000000000" pitchFamily="2" charset="-78"/>
            </a:endParaRPr>
          </a:p>
          <a:p>
            <a:r>
              <a:rPr lang="fa-IR" dirty="0" smtClean="0"/>
              <a:t> </a:t>
            </a:r>
          </a:p>
          <a:p>
            <a:endParaRPr lang="fa-I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z="1100" dirty="0" smtClean="0">
                <a:cs typeface="B Titr" panose="00000700000000000000" pitchFamily="2" charset="-78"/>
              </a:rPr>
              <a:t>3</a:t>
            </a:r>
            <a:endParaRPr lang="en-US" sz="11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785" y="68157"/>
            <a:ext cx="7543800" cy="1088068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توجیه فنی و اقتصادی ایده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848309"/>
            <a:ext cx="8856890" cy="2877851"/>
          </a:xfrm>
        </p:spPr>
        <p:txBody>
          <a:bodyPr>
            <a:normAutofit fontScale="55000" lnSpcReduction="20000"/>
          </a:bodyPr>
          <a:lstStyle/>
          <a:p>
            <a:pPr marL="914400" lvl="1" indent="-457200" algn="justLow" rtl="1">
              <a:lnSpc>
                <a:spcPct val="150000"/>
              </a:lnSpc>
              <a:spcBef>
                <a:spcPts val="3000"/>
              </a:spcBef>
              <a:spcAft>
                <a:spcPts val="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fa-IR" sz="3200" dirty="0">
                <a:solidFill>
                  <a:srgbClr val="002060"/>
                </a:solidFill>
                <a:cs typeface="B Kamran" panose="00000400000000000000" pitchFamily="2" charset="-78"/>
              </a:rPr>
              <a:t>مواد اولیه مصرفی شما و نحوه تامین آن چیست؟</a:t>
            </a:r>
            <a:endParaRPr lang="en-US" sz="3200" dirty="0">
              <a:solidFill>
                <a:srgbClr val="002060"/>
              </a:solidFill>
              <a:cs typeface="B Kamran" panose="00000400000000000000" pitchFamily="2" charset="-78"/>
            </a:endParaRPr>
          </a:p>
          <a:p>
            <a:pPr marL="914400" lvl="1" indent="-457200" algn="justLow" rtl="1">
              <a:lnSpc>
                <a:spcPct val="150000"/>
              </a:lnSpc>
              <a:spcAft>
                <a:spcPts val="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fa-IR" sz="3200" dirty="0">
                <a:solidFill>
                  <a:srgbClr val="002060"/>
                </a:solidFill>
                <a:cs typeface="B Kamran" panose="00000400000000000000" pitchFamily="2" charset="-78"/>
              </a:rPr>
              <a:t>قیمت محصولات/خدمات شما چقدر است؟ نحوه محاسبه قیمت فروش را شرح دهید.</a:t>
            </a:r>
          </a:p>
          <a:p>
            <a:pPr marL="914400" lvl="1" indent="-457200" algn="justLow" rtl="1">
              <a:lnSpc>
                <a:spcPct val="150000"/>
              </a:lnSpc>
              <a:spcAft>
                <a:spcPts val="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fa-IR" sz="3200" dirty="0">
                <a:solidFill>
                  <a:srgbClr val="002060"/>
                </a:solidFill>
                <a:cs typeface="B Kamran" panose="00000400000000000000" pitchFamily="2" charset="-78"/>
              </a:rPr>
              <a:t>مخاطبین و مصرف کنندگان شما چه کسانی هستند؟ (محلی- استانی- کشوری- بین­المللی)</a:t>
            </a:r>
          </a:p>
          <a:p>
            <a:pPr marL="914400" lvl="1" indent="-457200" algn="justLow" rtl="1">
              <a:lnSpc>
                <a:spcPct val="150000"/>
              </a:lnSpc>
              <a:spcAft>
                <a:spcPts val="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fa-IR" sz="3200" dirty="0">
                <a:solidFill>
                  <a:srgbClr val="002060"/>
                </a:solidFill>
                <a:cs typeface="B Kamran" panose="00000400000000000000" pitchFamily="2" charset="-78"/>
              </a:rPr>
              <a:t>برای راه اندازی کسب و کارتان چه میزان سرمایه­ مورد نیاز است؟ نحوه محاسبه میزان سرمایه را به تفکیک </a:t>
            </a:r>
            <a:r>
              <a:rPr lang="fa-IR" sz="3200" dirty="0" smtClean="0">
                <a:solidFill>
                  <a:srgbClr val="002060"/>
                </a:solidFill>
                <a:cs typeface="B Kamran" panose="00000400000000000000" pitchFamily="2" charset="-78"/>
              </a:rPr>
              <a:t>شرح دهید:(</a:t>
            </a:r>
            <a:r>
              <a:rPr lang="fa-IR" sz="3200" dirty="0">
                <a:solidFill>
                  <a:srgbClr val="002060"/>
                </a:solidFill>
                <a:cs typeface="B Kamran" panose="00000400000000000000" pitchFamily="2" charset="-78"/>
              </a:rPr>
              <a:t>خرید تجهیزات، اجاره، هزینه نیروی انسانی، هزینه تست، هزینه سربار، تامین مواد اولیه و </a:t>
            </a:r>
            <a:r>
              <a:rPr lang="fa-IR" sz="3200" dirty="0" smtClean="0">
                <a:solidFill>
                  <a:srgbClr val="002060"/>
                </a:solidFill>
                <a:cs typeface="B Kamran" panose="00000400000000000000" pitchFamily="2" charset="-78"/>
              </a:rPr>
              <a:t>سایر)</a:t>
            </a:r>
          </a:p>
          <a:p>
            <a:pPr marL="914400" lvl="1" indent="-457200" algn="justLow" rtl="1">
              <a:lnSpc>
                <a:spcPct val="150000"/>
              </a:lnSpc>
              <a:spcAft>
                <a:spcPts val="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fa-IR" sz="3200" dirty="0" smtClean="0">
                <a:solidFill>
                  <a:srgbClr val="002060"/>
                </a:solidFill>
                <a:cs typeface="B Kamran" panose="00000400000000000000" pitchFamily="2" charset="-78"/>
              </a:rPr>
              <a:t>برنامه </a:t>
            </a:r>
            <a:r>
              <a:rPr lang="fa-IR" sz="3200" dirty="0">
                <a:solidFill>
                  <a:srgbClr val="002060"/>
                </a:solidFill>
                <a:cs typeface="B Kamran" panose="00000400000000000000" pitchFamily="2" charset="-78"/>
              </a:rPr>
              <a:t>شما برای تامین مالی کسب و کارتان چیست؟ ( آورده شخصی/ استفاده از تسهیلات/ استفاده از سرمایه گذار/ مشارکت و ...)</a:t>
            </a:r>
            <a:endParaRPr lang="en-US" sz="3200" dirty="0">
              <a:solidFill>
                <a:srgbClr val="002060"/>
              </a:solidFill>
              <a:cs typeface="B Kamran" panose="00000400000000000000" pitchFamily="2" charset="-78"/>
            </a:endParaRPr>
          </a:p>
          <a:p>
            <a:pPr marL="628650" lvl="1" indent="-171450" algn="justLow" rtl="1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>
              <a:buFont typeface="Arial" panose="020B0604020202020204" pitchFamily="34" charset="0"/>
              <a:buChar char="•"/>
            </a:pPr>
            <a:endParaRPr lang="fa-IR" dirty="0" smtClean="0"/>
          </a:p>
        </p:txBody>
      </p:sp>
      <p:sp>
        <p:nvSpPr>
          <p:cNvPr id="4" name="Rectangle 3"/>
          <p:cNvSpPr/>
          <p:nvPr/>
        </p:nvSpPr>
        <p:spPr>
          <a:xfrm>
            <a:off x="296260" y="1329520"/>
            <a:ext cx="81131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درصورت </a:t>
            </a: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وجود برنامه کاری(</a:t>
            </a:r>
            <a:r>
              <a:rPr lang="en-US" sz="2000" dirty="0">
                <a:solidFill>
                  <a:srgbClr val="002060"/>
                </a:solidFill>
                <a:cs typeface="B Kamran" panose="00000400000000000000" pitchFamily="2" charset="-78"/>
              </a:rPr>
              <a:t>BP</a:t>
            </a: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) آنرا به واحد جذب و پذیرش ارائه </a:t>
            </a:r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نمایید. در </a:t>
            </a: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غیر اینصورت به سوالات زیر پاسخ دهید:</a:t>
            </a:r>
            <a:endParaRPr lang="en-US" sz="2000" dirty="0">
              <a:solidFill>
                <a:srgbClr val="002060"/>
              </a:solidFill>
              <a:cs typeface="B Kamran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z="1100" dirty="0" smtClean="0">
                <a:cs typeface="B Titr" panose="00000700000000000000" pitchFamily="2" charset="-78"/>
              </a:rPr>
              <a:t>4</a:t>
            </a:r>
            <a:endParaRPr lang="en-US" sz="11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90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246070" cy="763526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Titr" panose="00000700000000000000" pitchFamily="2" charset="-78"/>
              </a:rPr>
              <a:t>نوآوری، خلاقیت ارائه الگوهای نوین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195" y="1502815"/>
            <a:ext cx="7543800" cy="3017520"/>
          </a:xfrm>
        </p:spPr>
        <p:txBody>
          <a:bodyPr>
            <a:normAutofit/>
          </a:bodyPr>
          <a:lstStyle/>
          <a:p>
            <a:pPr marL="0" lvl="0" indent="0" algn="r" rtl="1">
              <a:spcBef>
                <a:spcPts val="0"/>
              </a:spcBef>
              <a:buNone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نوآوری ایده: مشابه داخلی دارد، مشابه خارجی دارد، نه مشابه داخلی و نه مشابه خارجی دارد.</a:t>
            </a:r>
          </a:p>
          <a:p>
            <a:endParaRPr lang="en-US" sz="1800" dirty="0">
              <a:cs typeface="B Kamra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z="1100" dirty="0" smtClean="0">
                <a:cs typeface="B Titr" panose="00000700000000000000" pitchFamily="2" charset="-78"/>
              </a:rPr>
              <a:t>5</a:t>
            </a:r>
            <a:endParaRPr lang="en-US" sz="11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603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مشخصات فنی ایده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71053" y="1552246"/>
            <a:ext cx="7543800" cy="3017520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در این بخش به موارد زیر اشاره کنید:</a:t>
            </a:r>
          </a:p>
          <a:p>
            <a:pPr algn="r" rtl="1"/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ادعاهای علمی خود درخصوص ایده</a:t>
            </a:r>
          </a:p>
          <a:p>
            <a:pPr algn="r" rtl="1"/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مزایا و قابلیت های آن</a:t>
            </a:r>
          </a:p>
          <a:p>
            <a:pPr algn="r" rtl="1"/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نتایج و آنالیزهایی که ادعاهای علمی شما را ثابت میکند</a:t>
            </a:r>
          </a:p>
          <a:p>
            <a:pPr algn="r" rtl="1"/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روش سنتز یا تولید</a:t>
            </a:r>
          </a:p>
          <a:p>
            <a:pPr algn="r" rtl="1"/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مواد اولیه و تجهیزات ساخت و تولید بکار رفته</a:t>
            </a:r>
          </a:p>
          <a:p>
            <a:pPr algn="r" rtl="1"/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امکان تکرارپذیری و افزایش مقیاس تولید</a:t>
            </a:r>
          </a:p>
          <a:p>
            <a:pPr algn="r" rtl="1"/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آیا کاربری محصول شما آسان است؟</a:t>
            </a:r>
          </a:p>
          <a:p>
            <a:pPr algn="r" rtl="1"/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آیا محصول شما به سادگی قابل کپی‌برداری است؟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z="1100" dirty="0" smtClean="0">
                <a:cs typeface="B Titr" panose="00000700000000000000" pitchFamily="2" charset="-78"/>
              </a:rPr>
              <a:t>6</a:t>
            </a:r>
            <a:endParaRPr lang="en-US" sz="11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02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90" y="128470"/>
            <a:ext cx="7543800" cy="1088068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 </a:t>
            </a:r>
            <a:r>
              <a:rPr lang="fa-IR" dirty="0">
                <a:cs typeface="B Titr" panose="00000700000000000000" pitchFamily="2" charset="-78"/>
              </a:rPr>
              <a:t>تحقیق و </a:t>
            </a:r>
            <a:r>
              <a:rPr lang="fa-IR" dirty="0" smtClean="0">
                <a:cs typeface="B Titr" panose="00000700000000000000" pitchFamily="2" charset="-78"/>
              </a:rPr>
              <a:t>توسعه(</a:t>
            </a:r>
            <a:r>
              <a:rPr lang="en-US" dirty="0" smtClean="0">
                <a:cs typeface="B Titr" panose="00000700000000000000" pitchFamily="2" charset="-78"/>
              </a:rPr>
              <a:t>R&amp;D</a:t>
            </a:r>
            <a:r>
              <a:rPr lang="fa-IR" dirty="0" smtClean="0">
                <a:cs typeface="B Titr" panose="00000700000000000000" pitchFamily="2" charset="-78"/>
              </a:rPr>
              <a:t>)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044700"/>
            <a:ext cx="8723361" cy="3416980"/>
          </a:xfrm>
        </p:spPr>
        <p:txBody>
          <a:bodyPr>
            <a:normAutofit/>
          </a:bodyPr>
          <a:lstStyle/>
          <a:p>
            <a:endParaRPr lang="fa-IR" sz="2000" dirty="0" smtClean="0">
              <a:solidFill>
                <a:srgbClr val="002060"/>
              </a:solidFill>
              <a:cs typeface="B Kamra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در این بخش درخصوص نقش تحقیق و توسعه(</a:t>
            </a:r>
            <a:r>
              <a:rPr lang="en-US" sz="2000" dirty="0">
                <a:solidFill>
                  <a:srgbClr val="002060"/>
                </a:solidFill>
                <a:cs typeface="B Kamran" panose="00000400000000000000" pitchFamily="2" charset="-78"/>
              </a:rPr>
              <a:t>R&amp;D</a:t>
            </a: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) در کسب و </a:t>
            </a:r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کار خود توضیح </a:t>
            </a: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دهید: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تحقیق‌ و توسعه‌ی محصول جدید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بهبود </a:t>
            </a:r>
            <a:r>
              <a:rPr lang="fa-IR" sz="2000" dirty="0">
                <a:solidFill>
                  <a:srgbClr val="002060"/>
                </a:solidFill>
                <a:cs typeface="B Kamran" panose="00000400000000000000" pitchFamily="2" charset="-78"/>
              </a:rPr>
              <a:t>و یا ارتقای محصولات و فرایندهای موجود</a:t>
            </a:r>
          </a:p>
          <a:p>
            <a:pPr marL="0" indent="0" algn="r" rtl="1">
              <a:buNone/>
            </a:pPr>
            <a:endParaRPr lang="fa-IR" sz="2800" dirty="0">
              <a:solidFill>
                <a:srgbClr val="002060"/>
              </a:solidFill>
              <a:cs typeface="B Kamran" panose="00000400000000000000" pitchFamily="2" charset="-78"/>
            </a:endParaRPr>
          </a:p>
          <a:p>
            <a:pPr marL="0" indent="0" algn="r" rtl="1">
              <a:buNone/>
            </a:pPr>
            <a:endParaRPr lang="fa-IR" sz="2800" dirty="0">
              <a:solidFill>
                <a:srgbClr val="002060"/>
              </a:solidFill>
              <a:cs typeface="B Kamra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z="1100" dirty="0" smtClean="0">
                <a:cs typeface="B Titr" panose="00000700000000000000" pitchFamily="2" charset="-78"/>
              </a:rPr>
              <a:t>7</a:t>
            </a:r>
            <a:endParaRPr lang="en-US" sz="11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615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557165" y="1696840"/>
            <a:ext cx="4040188" cy="479822"/>
          </a:xfrm>
        </p:spPr>
        <p:txBody>
          <a:bodyPr/>
          <a:lstStyle/>
          <a:p>
            <a:r>
              <a:rPr lang="fa-IR" dirty="0" smtClean="0">
                <a:cs typeface="2  Titr" panose="00000700000000000000" pitchFamily="2" charset="-78"/>
              </a:rPr>
              <a:t>محصول 1</a:t>
            </a:r>
            <a:endParaRPr lang="en-US" dirty="0">
              <a:cs typeface="2  Titr" panose="00000700000000000000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58487" y="2201216"/>
            <a:ext cx="933880" cy="2533650"/>
          </a:xfrm>
        </p:spPr>
        <p:txBody>
          <a:bodyPr/>
          <a:lstStyle/>
          <a:p>
            <a:r>
              <a:rPr lang="en-US" dirty="0"/>
              <a:t>Feature 1</a:t>
            </a:r>
          </a:p>
          <a:p>
            <a:r>
              <a:rPr lang="en-US" dirty="0"/>
              <a:t>Feature 2</a:t>
            </a:r>
          </a:p>
          <a:p>
            <a:r>
              <a:rPr lang="en-US" dirty="0"/>
              <a:t>Feature 3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358487" y="1756642"/>
            <a:ext cx="913046" cy="479822"/>
          </a:xfrm>
        </p:spPr>
        <p:txBody>
          <a:bodyPr>
            <a:normAutofit lnSpcReduction="10000"/>
          </a:bodyPr>
          <a:lstStyle/>
          <a:p>
            <a:r>
              <a:rPr lang="fa-IR" dirty="0" smtClean="0">
                <a:cs typeface="2  Titr" panose="00000700000000000000" pitchFamily="2" charset="-78"/>
              </a:rPr>
              <a:t>محصول 2</a:t>
            </a:r>
            <a:endParaRPr lang="en-US" dirty="0">
              <a:cs typeface="2  Titr" panose="00000700000000000000" pitchFamily="2" charset="-78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532313" y="2176662"/>
            <a:ext cx="1068935" cy="2533650"/>
          </a:xfrm>
        </p:spPr>
        <p:txBody>
          <a:bodyPr/>
          <a:lstStyle/>
          <a:p>
            <a:r>
              <a:rPr lang="en-US" dirty="0"/>
              <a:t>Feature 1</a:t>
            </a:r>
          </a:p>
          <a:p>
            <a:r>
              <a:rPr lang="en-US" dirty="0"/>
              <a:t>Feature 2</a:t>
            </a:r>
          </a:p>
          <a:p>
            <a:r>
              <a:rPr lang="en-US" dirty="0"/>
              <a:t>Feature 3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2775927" y="355414"/>
            <a:ext cx="6179575" cy="725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مزیت‌های رقابتی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2064" y="3655560"/>
            <a:ext cx="8389130" cy="864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</a:pPr>
            <a:r>
              <a:rPr lang="fa-IR" sz="2000" dirty="0" smtClean="0">
                <a:cs typeface="B Kamran" panose="00000400000000000000" pitchFamily="2" charset="-78"/>
              </a:rPr>
              <a:t>پس از مطالعه محصولات و فناوری‌های مشابه نام آنها را در اینجا ذکر کنید و برای هریک حداقل دو مورد از عمده ترین مزیت‌های رقابتی خود از حیث ارتقا، بازده فنی محصول و یا مشخصه‌های اقتصادی نسبت به این موارد عنوان کنید.</a:t>
            </a: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1938336" y="2184201"/>
            <a:ext cx="933880" cy="253365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 dirty="0"/>
          </a:p>
        </p:txBody>
      </p:sp>
      <p:sp>
        <p:nvSpPr>
          <p:cNvPr id="12" name="Text Placeholder 6"/>
          <p:cNvSpPr txBox="1">
            <a:spLocks/>
          </p:cNvSpPr>
          <p:nvPr/>
        </p:nvSpPr>
        <p:spPr>
          <a:xfrm>
            <a:off x="1938336" y="1739627"/>
            <a:ext cx="913046" cy="479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5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35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dirty="0" smtClean="0">
                <a:cs typeface="2  Titr" panose="00000700000000000000" pitchFamily="2" charset="-78"/>
              </a:rPr>
              <a:t>محصول 3</a:t>
            </a:r>
            <a:endParaRPr lang="en-US" dirty="0">
              <a:cs typeface="2  Titr" panose="000007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z="1100" dirty="0" smtClean="0">
                <a:cs typeface="B Titr" panose="00000700000000000000" pitchFamily="2" charset="-78"/>
              </a:rPr>
              <a:t>8</a:t>
            </a:r>
            <a:endParaRPr lang="en-US" sz="11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872747" y="276452"/>
            <a:ext cx="7140539" cy="863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2000" dirty="0" smtClean="0">
                <a:cs typeface="B Kamran" panose="00000400000000000000" pitchFamily="2" charset="-78"/>
              </a:rPr>
              <a:t>در </a:t>
            </a:r>
            <a:r>
              <a:rPr lang="fa-IR" sz="2000" dirty="0">
                <a:cs typeface="B Kamran" panose="00000400000000000000" pitchFamily="2" charset="-78"/>
              </a:rPr>
              <a:t>اینجا </a:t>
            </a:r>
            <a:r>
              <a:rPr lang="fa-IR" sz="2000" dirty="0" smtClean="0">
                <a:cs typeface="B Kamran" panose="00000400000000000000" pitchFamily="2" charset="-78"/>
              </a:rPr>
              <a:t>گام </a:t>
            </a:r>
            <a:r>
              <a:rPr lang="fa-IR" sz="2000" dirty="0">
                <a:cs typeface="B Kamran" panose="00000400000000000000" pitchFamily="2" charset="-78"/>
              </a:rPr>
              <a:t>های </a:t>
            </a:r>
            <a:r>
              <a:rPr lang="fa-IR" sz="2000" dirty="0" smtClean="0">
                <a:cs typeface="B Kamran" panose="00000400000000000000" pitchFamily="2" charset="-78"/>
              </a:rPr>
              <a:t>اجرایی که برای محصول خود در آینده برنامه‌ریزی کرده‌اید، عنوان کنید.</a:t>
            </a:r>
          </a:p>
          <a:p>
            <a:pPr marL="0" indent="0" algn="r" rtl="1">
              <a:buNone/>
            </a:pPr>
            <a:r>
              <a:rPr lang="fa-IR" sz="2000" dirty="0" smtClean="0">
                <a:cs typeface="B Kamran" panose="00000400000000000000" pitchFamily="2" charset="-78"/>
              </a:rPr>
              <a:t>هرگام شامل </a:t>
            </a:r>
            <a:r>
              <a:rPr lang="fa-IR" sz="2000" dirty="0" smtClean="0">
                <a:solidFill>
                  <a:srgbClr val="FF0000"/>
                </a:solidFill>
                <a:cs typeface="B Kamran" panose="00000400000000000000" pitchFamily="2" charset="-78"/>
              </a:rPr>
              <a:t>زمان </a:t>
            </a:r>
            <a:r>
              <a:rPr lang="fa-IR" sz="2000" dirty="0" smtClean="0">
                <a:solidFill>
                  <a:schemeClr val="tx2"/>
                </a:solidFill>
                <a:cs typeface="B Kamran" panose="00000400000000000000" pitchFamily="2" charset="-78"/>
              </a:rPr>
              <a:t>و</a:t>
            </a:r>
            <a:r>
              <a:rPr lang="fa-IR" sz="2000" dirty="0" smtClean="0">
                <a:solidFill>
                  <a:srgbClr val="FF0000"/>
                </a:solidFill>
                <a:cs typeface="B Kamran" panose="00000400000000000000" pitchFamily="2" charset="-78"/>
              </a:rPr>
              <a:t> هزینه </a:t>
            </a:r>
            <a:r>
              <a:rPr lang="fa-IR" sz="2000" dirty="0" smtClean="0">
                <a:cs typeface="B Kamran" panose="00000400000000000000" pitchFamily="2" charset="-78"/>
              </a:rPr>
              <a:t>پیش‌بینی شده</a:t>
            </a:r>
            <a:endParaRPr lang="en-US" sz="2000" dirty="0">
              <a:cs typeface="B Kamran" panose="00000400000000000000" pitchFamily="2" charset="-78"/>
            </a:endParaRPr>
          </a:p>
          <a:p>
            <a:pPr marL="0" indent="0" algn="r" rtl="1">
              <a:buFont typeface="Arial" pitchFamily="34" charset="0"/>
              <a:buNone/>
            </a:pPr>
            <a:endParaRPr lang="fa-IR" sz="2000" dirty="0" smtClean="0">
              <a:cs typeface="B Kamran" panose="000004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887709"/>
              </p:ext>
            </p:extLst>
          </p:nvPr>
        </p:nvGraphicFramePr>
        <p:xfrm>
          <a:off x="296259" y="1140426"/>
          <a:ext cx="8616858" cy="3416491"/>
        </p:xfrm>
        <a:graphic>
          <a:graphicData uri="http://schemas.openxmlformats.org/drawingml/2006/table">
            <a:tbl>
              <a:tblPr rtl="1" firstRow="1" firstCol="1" bandRow="1">
                <a:tableStyleId>{8A107856-5554-42FB-B03E-39F5DBC370BA}</a:tableStyleId>
              </a:tblPr>
              <a:tblGrid>
                <a:gridCol w="494223"/>
                <a:gridCol w="2570378"/>
                <a:gridCol w="982831"/>
                <a:gridCol w="1285718"/>
                <a:gridCol w="374912"/>
                <a:gridCol w="374912"/>
                <a:gridCol w="361983"/>
                <a:gridCol w="349055"/>
                <a:gridCol w="400768"/>
                <a:gridCol w="323200"/>
                <a:gridCol w="336128"/>
                <a:gridCol w="413695"/>
                <a:gridCol w="349055"/>
              </a:tblGrid>
              <a:tr h="376987">
                <a:tc rowSpan="2">
                  <a:txBody>
                    <a:bodyPr/>
                    <a:lstStyle/>
                    <a:p>
                      <a:pPr algn="ctr" rtl="1">
                        <a:tabLst>
                          <a:tab pos="4379595" algn="l"/>
                        </a:tabLst>
                      </a:pPr>
                      <a:r>
                        <a:rPr lang="fa-IR" sz="1000" dirty="0">
                          <a:effectLst/>
                          <a:cs typeface="B Titr" panose="00000700000000000000" pitchFamily="2" charset="-78"/>
                        </a:rPr>
                        <a:t>ردیف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tabLst>
                          <a:tab pos="4379595" algn="l"/>
                        </a:tabLst>
                      </a:pPr>
                      <a:r>
                        <a:rPr lang="fa-IR" sz="1000" dirty="0">
                          <a:effectLst/>
                          <a:cs typeface="B Titr" panose="00000700000000000000" pitchFamily="2" charset="-78"/>
                        </a:rPr>
                        <a:t>شرح فعالیت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379595" algn="l"/>
                        </a:tabLst>
                        <a:defRPr/>
                      </a:pPr>
                      <a:r>
                        <a:rPr lang="fa-IR" sz="1000" dirty="0" smtClean="0">
                          <a:effectLst/>
                          <a:cs typeface="B Titr" panose="00000700000000000000" pitchFamily="2" charset="-78"/>
                        </a:rPr>
                        <a:t>هزینه‌ها و پیش‌بینی هزینه‌ها</a:t>
                      </a: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tabLst>
                          <a:tab pos="4379595" algn="l"/>
                        </a:tabLst>
                      </a:pPr>
                      <a:r>
                        <a:rPr lang="fa-IR" sz="1000" dirty="0" smtClean="0">
                          <a:effectLst/>
                          <a:cs typeface="B Titr" panose="00000700000000000000" pitchFamily="2" charset="-78"/>
                        </a:rPr>
                        <a:t>مبلغ تسهیلات</a:t>
                      </a:r>
                      <a:r>
                        <a:rPr lang="fa-IR" sz="1000" baseline="0" dirty="0" smtClean="0">
                          <a:effectLst/>
                          <a:cs typeface="B Titr" panose="00000700000000000000" pitchFamily="2" charset="-78"/>
                        </a:rPr>
                        <a:t> درخواستی از پارک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 gridSpan="9">
                  <a:txBody>
                    <a:bodyPr/>
                    <a:lstStyle/>
                    <a:p>
                      <a:pPr algn="ctr" rtl="1">
                        <a:tabLst>
                          <a:tab pos="4379595" algn="l"/>
                        </a:tabLst>
                      </a:pPr>
                      <a:r>
                        <a:rPr lang="fa-IR" sz="1000" dirty="0">
                          <a:effectLst/>
                          <a:cs typeface="B Titr" panose="00000700000000000000" pitchFamily="2" charset="-78"/>
                        </a:rPr>
                        <a:t>زمان بر حسب </a:t>
                      </a:r>
                      <a:r>
                        <a:rPr lang="fa-IR" sz="1000" dirty="0" smtClean="0">
                          <a:effectLst/>
                          <a:cs typeface="B Titr" panose="00000700000000000000" pitchFamily="2" charset="-78"/>
                        </a:rPr>
                        <a:t>ماه ( </a:t>
                      </a:r>
                      <a:r>
                        <a:rPr lang="fa-IR" sz="1000" dirty="0">
                          <a:effectLst/>
                          <a:cs typeface="B Titr" panose="00000700000000000000" pitchFamily="2" charset="-78"/>
                        </a:rPr>
                        <a:t>زمان لازم برای هر فعالیت رنگی شود)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4379595" algn="l"/>
                        </a:tabLst>
                      </a:pPr>
                      <a:r>
                        <a:rPr lang="fa-IR" sz="1050" dirty="0">
                          <a:effectLst/>
                          <a:cs typeface="B Titr" panose="00000700000000000000" pitchFamily="2" charset="-78"/>
                        </a:rPr>
                        <a:t>1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4379595" algn="l"/>
                        </a:tabLst>
                      </a:pPr>
                      <a:r>
                        <a:rPr lang="fa-IR" sz="1050" dirty="0">
                          <a:effectLst/>
                          <a:cs typeface="B Titr" panose="00000700000000000000" pitchFamily="2" charset="-78"/>
                        </a:rPr>
                        <a:t>2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4379595" algn="l"/>
                        </a:tabLst>
                      </a:pPr>
                      <a:r>
                        <a:rPr lang="fa-IR" sz="1050" dirty="0">
                          <a:effectLst/>
                          <a:cs typeface="B Titr" panose="00000700000000000000" pitchFamily="2" charset="-78"/>
                        </a:rPr>
                        <a:t>3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4379595" algn="l"/>
                        </a:tabLst>
                      </a:pPr>
                      <a:r>
                        <a:rPr lang="fa-IR" sz="1050" dirty="0">
                          <a:effectLst/>
                          <a:cs typeface="B Titr" panose="00000700000000000000" pitchFamily="2" charset="-78"/>
                        </a:rPr>
                        <a:t>4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4379595" algn="l"/>
                        </a:tabLst>
                      </a:pPr>
                      <a:r>
                        <a:rPr lang="fa-IR" sz="1050" dirty="0">
                          <a:effectLst/>
                          <a:cs typeface="B Titr" panose="00000700000000000000" pitchFamily="2" charset="-78"/>
                        </a:rPr>
                        <a:t>5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4379595" algn="l"/>
                        </a:tabLst>
                      </a:pPr>
                      <a:r>
                        <a:rPr lang="fa-IR" sz="1050" dirty="0">
                          <a:effectLst/>
                          <a:cs typeface="B Titr" panose="00000700000000000000" pitchFamily="2" charset="-78"/>
                        </a:rPr>
                        <a:t>6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4379595" algn="l"/>
                        </a:tabLst>
                      </a:pPr>
                      <a:r>
                        <a:rPr lang="fa-IR" sz="1050" dirty="0">
                          <a:effectLst/>
                          <a:cs typeface="B Titr" panose="00000700000000000000" pitchFamily="2" charset="-78"/>
                        </a:rPr>
                        <a:t>7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4379595" algn="l"/>
                        </a:tabLst>
                      </a:pPr>
                      <a:r>
                        <a:rPr lang="fa-IR" sz="1050" dirty="0">
                          <a:effectLst/>
                          <a:cs typeface="B Titr" panose="00000700000000000000" pitchFamily="2" charset="-78"/>
                        </a:rPr>
                        <a:t>8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tabLst>
                          <a:tab pos="4379595" algn="l"/>
                        </a:tabLst>
                      </a:pPr>
                      <a:r>
                        <a:rPr lang="fa-IR" sz="1050" dirty="0">
                          <a:effectLst/>
                          <a:cs typeface="B Titr" panose="00000700000000000000" pitchFamily="2" charset="-78"/>
                        </a:rPr>
                        <a:t>9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452061">
                <a:tc>
                  <a:txBody>
                    <a:bodyPr/>
                    <a:lstStyle/>
                    <a:p>
                      <a:pPr algn="ctr" rtl="1"/>
                      <a:r>
                        <a:rPr lang="fa-IR" sz="900" dirty="0">
                          <a:effectLst/>
                        </a:rPr>
                        <a:t>1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52061">
                <a:tc>
                  <a:txBody>
                    <a:bodyPr/>
                    <a:lstStyle/>
                    <a:p>
                      <a:pPr algn="ctr" rtl="1"/>
                      <a:r>
                        <a:rPr lang="fa-IR" sz="900" dirty="0">
                          <a:effectLst/>
                        </a:rPr>
                        <a:t>1-1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52061">
                <a:tc>
                  <a:txBody>
                    <a:bodyPr/>
                    <a:lstStyle/>
                    <a:p>
                      <a:pPr algn="ctr" rtl="1"/>
                      <a:r>
                        <a:rPr lang="fa-IR" sz="900" dirty="0">
                          <a:effectLst/>
                        </a:rPr>
                        <a:t>...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52061">
                <a:tc>
                  <a:txBody>
                    <a:bodyPr/>
                    <a:lstStyle/>
                    <a:p>
                      <a:pPr algn="ctr" rtl="1"/>
                      <a:r>
                        <a:rPr lang="fa-IR" sz="900" dirty="0">
                          <a:effectLst/>
                        </a:rPr>
                        <a:t>2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52061">
                <a:tc>
                  <a:txBody>
                    <a:bodyPr/>
                    <a:lstStyle/>
                    <a:p>
                      <a:pPr algn="ctr" rtl="1"/>
                      <a:r>
                        <a:rPr lang="fa-IR" sz="900" dirty="0">
                          <a:effectLst/>
                        </a:rPr>
                        <a:t>2-1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52061">
                <a:tc>
                  <a:txBody>
                    <a:bodyPr/>
                    <a:lstStyle/>
                    <a:p>
                      <a:pPr algn="ctr" rtl="1"/>
                      <a:r>
                        <a:rPr lang="fa-IR" sz="900" dirty="0">
                          <a:effectLst/>
                        </a:rPr>
                        <a:t>3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000" dirty="0"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2 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sz="1100" dirty="0" smtClean="0">
                <a:cs typeface="B Titr" panose="00000700000000000000" pitchFamily="2" charset="-78"/>
              </a:rPr>
              <a:t>9</a:t>
            </a:r>
            <a:endParaRPr lang="en-US" sz="11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559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1343</Words>
  <Application>Microsoft Office PowerPoint</Application>
  <PresentationFormat>On-screen Show (16:9)</PresentationFormat>
  <Paragraphs>260</Paragraphs>
  <Slides>21</Slides>
  <Notes>4</Notes>
  <HiddenSlides>2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2  Kamran</vt:lpstr>
      <vt:lpstr>2  Nazanin</vt:lpstr>
      <vt:lpstr>2  Nikoo</vt:lpstr>
      <vt:lpstr>2  Titr</vt:lpstr>
      <vt:lpstr>Arial</vt:lpstr>
      <vt:lpstr>B Kamran</vt:lpstr>
      <vt:lpstr>B Nazanin</vt:lpstr>
      <vt:lpstr>B Titr</vt:lpstr>
      <vt:lpstr>Calibri</vt:lpstr>
      <vt:lpstr>Calibri Light</vt:lpstr>
      <vt:lpstr>Times New Roman</vt:lpstr>
      <vt:lpstr>Retrospect</vt:lpstr>
      <vt:lpstr>PowerPoint Presentation</vt:lpstr>
      <vt:lpstr>عنوان ایده محوری: </vt:lpstr>
      <vt:lpstr>معرفی ایده</vt:lpstr>
      <vt:lpstr>توجیه فنی و اقتصادی ایده</vt:lpstr>
      <vt:lpstr>نوآوری، خلاقیت ارائه الگوهای نوین</vt:lpstr>
      <vt:lpstr>مشخصات فنی ایده</vt:lpstr>
      <vt:lpstr> تحقیق و توسعه(R&amp;D)</vt:lpstr>
      <vt:lpstr>PowerPoint Presentation</vt:lpstr>
      <vt:lpstr>PowerPoint Presentation</vt:lpstr>
      <vt:lpstr>مشخصات ثبتی شرکت</vt:lpstr>
      <vt:lpstr>معرفی اعضای تیم</vt:lpstr>
      <vt:lpstr>PowerPoint Presentation</vt:lpstr>
      <vt:lpstr>خصوصیات تیم</vt:lpstr>
      <vt:lpstr>مشتری و سرمایه گذار</vt:lpstr>
      <vt:lpstr>ریسک‌های فنی و بازار</vt:lpstr>
      <vt:lpstr>مسیرهای تعامل و همکاری</vt:lpstr>
      <vt:lpstr>PowerPoint Presentation</vt:lpstr>
      <vt:lpstr>موفقیت ها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2023-05-13T05:26:55Z</dcterms:modified>
</cp:coreProperties>
</file>