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theme/themeOverride1.xml" ContentType="application/vnd.openxmlformats-officedocument.themeOverr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86" r:id="rId1"/>
  </p:sldMasterIdLst>
  <p:notesMasterIdLst>
    <p:notesMasterId r:id="rId23"/>
  </p:notesMasterIdLst>
  <p:sldIdLst>
    <p:sldId id="282" r:id="rId2"/>
    <p:sldId id="256" r:id="rId3"/>
    <p:sldId id="257" r:id="rId4"/>
    <p:sldId id="272" r:id="rId5"/>
    <p:sldId id="273" r:id="rId6"/>
    <p:sldId id="262" r:id="rId7"/>
    <p:sldId id="275" r:id="rId8"/>
    <p:sldId id="258" r:id="rId9"/>
    <p:sldId id="263" r:id="rId10"/>
    <p:sldId id="278" r:id="rId11"/>
    <p:sldId id="279" r:id="rId12"/>
    <p:sldId id="280" r:id="rId13"/>
    <p:sldId id="281" r:id="rId14"/>
    <p:sldId id="259" r:id="rId15"/>
    <p:sldId id="265" r:id="rId16"/>
    <p:sldId id="264" r:id="rId17"/>
    <p:sldId id="277" r:id="rId18"/>
    <p:sldId id="268" r:id="rId19"/>
    <p:sldId id="260" r:id="rId20"/>
    <p:sldId id="269" r:id="rId21"/>
    <p:sldId id="283" r:id="rId22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4003B"/>
    <a:srgbClr val="A4660C"/>
    <a:srgbClr val="FF856D"/>
    <a:srgbClr val="8A1A3D"/>
    <a:srgbClr val="A40062"/>
    <a:srgbClr val="AC9160"/>
    <a:srgbClr val="A97263"/>
    <a:srgbClr val="5EEC3C"/>
    <a:srgbClr val="9EFF29"/>
    <a:srgbClr val="952F6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348" y="10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57" d="100"/>
          <a:sy n="57" d="100"/>
        </p:scale>
        <p:origin x="2832" y="72"/>
      </p:cViewPr>
      <p:guideLst/>
    </p:cSldViewPr>
  </p:notesViewPr>
  <p:gridSpacing cx="152705" cy="1527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microsoft.com/office/2015/10/relationships/revisionInfo" Target="revisionInfo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8D18E60-4300-4729-A0D7-6AB984C3922D}" type="datetimeFigureOut">
              <a:rPr lang="en-US" smtClean="0"/>
              <a:t>5/13/2023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F533E96-F078-4B3D-A8F4-F1AF21EBC3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43001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F533E96-F078-4B3D-A8F4-F1AF21EBC357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782932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F533E96-F078-4B3D-A8F4-F1AF21EBC357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90380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F533E96-F078-4B3D-A8F4-F1AF21EBC357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953834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350B06-B074-48FC-8CFD-53D2CD8FB95F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45968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4800600"/>
            <a:ext cx="9141619" cy="3429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4750737"/>
            <a:ext cx="9141619" cy="4800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2960" y="569214"/>
            <a:ext cx="7543800" cy="267462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6000" spc="-38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5038" y="3341716"/>
            <a:ext cx="7543800" cy="85725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1800" cap="all" spc="150" baseline="0">
                <a:solidFill>
                  <a:schemeClr val="tx2"/>
                </a:solidFill>
                <a:latin typeface="+mj-lt"/>
              </a:defRPr>
            </a:lvl1pPr>
            <a:lvl2pPr marL="342900" indent="0" algn="ctr">
              <a:buNone/>
              <a:defRPr sz="1800"/>
            </a:lvl2pPr>
            <a:lvl3pPr marL="685800" indent="0" algn="ctr">
              <a:buNone/>
              <a:defRPr sz="1800"/>
            </a:lvl3pPr>
            <a:lvl4pPr marL="1028700" indent="0" algn="ctr">
              <a:buNone/>
              <a:defRPr sz="1500"/>
            </a:lvl4pPr>
            <a:lvl5pPr marL="1371600" indent="0" algn="ctr">
              <a:buNone/>
              <a:defRPr sz="1500"/>
            </a:lvl5pPr>
            <a:lvl6pPr marL="1714500" indent="0" algn="ctr">
              <a:buNone/>
              <a:defRPr sz="1500"/>
            </a:lvl6pPr>
            <a:lvl7pPr marL="2057400" indent="0" algn="ctr">
              <a:buNone/>
              <a:defRPr sz="1500"/>
            </a:lvl7pPr>
            <a:lvl8pPr marL="2400300" indent="0" algn="ctr">
              <a:buNone/>
              <a:defRPr sz="1500"/>
            </a:lvl8pPr>
            <a:lvl9pPr marL="2743200" indent="0" algn="ctr">
              <a:buNone/>
              <a:defRPr sz="15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6CC5D6-9077-4062-9133-B827B48FEF64}" type="datetime1">
              <a:rPr lang="en-US" smtClean="0"/>
              <a:t>5/13/2023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325755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980618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8FABA-E482-43B9-983F-9FB3CBB38712}" type="datetime1">
              <a:rPr lang="en-US" smtClean="0"/>
              <a:t>5/13/2023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8702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4800600"/>
            <a:ext cx="9141619" cy="3429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4750737"/>
            <a:ext cx="9141619" cy="4800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09226"/>
            <a:ext cx="1971675" cy="431992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09226"/>
            <a:ext cx="5800725" cy="4319924"/>
          </a:xfrm>
        </p:spPr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8C86F-56FF-4A51-8075-37E7E712A953}" type="datetime1">
              <a:rPr lang="en-US" smtClean="0"/>
              <a:t>5/13/2023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9" name="Picture 8" descr="E:\websites\free-power-point-templates\2012\logos.png">
            <a:extLst>
              <a:ext uri="{FF2B5EF4-FFF2-40B4-BE49-F238E27FC236}">
                <a16:creationId xmlns:a16="http://schemas.microsoft.com/office/drawing/2014/main" xmlns="" id="{08B89D22-1D6E-450B-881F-4D2A4C527F72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808475" y="2326213"/>
            <a:ext cx="1463784" cy="5269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505025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4CB675-F74A-446B-AF2F-7027583EDA6C}" type="datetime1">
              <a:rPr lang="en-US" smtClean="0"/>
              <a:t>5/13/2023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41052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4800600"/>
            <a:ext cx="9141619" cy="3429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4750737"/>
            <a:ext cx="9141619" cy="4800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569214"/>
            <a:ext cx="7543800" cy="267462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6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3339846"/>
            <a:ext cx="7543800" cy="85725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1800" cap="all" spc="150" baseline="0">
                <a:solidFill>
                  <a:schemeClr val="tx2"/>
                </a:solidFill>
                <a:latin typeface="+mj-lt"/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5554E6-B183-4552-81D3-D4D681E1C612}" type="datetime1">
              <a:rPr lang="en-US" smtClean="0"/>
              <a:t>5/13/2023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325755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969753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822960" y="214953"/>
            <a:ext cx="7543800" cy="108806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59" y="1384301"/>
            <a:ext cx="3703320" cy="30175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440" y="1384301"/>
            <a:ext cx="3703320" cy="30175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C16425-90D6-4DA9-BFC1-3286FAB37D57}" type="datetime1">
              <a:rPr lang="en-US" smtClean="0"/>
              <a:t>5/13/2023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73372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822960" y="214953"/>
            <a:ext cx="7543800" cy="108806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384539"/>
            <a:ext cx="3703320" cy="55221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1500" b="0" cap="all" baseline="0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2960" y="1936751"/>
            <a:ext cx="3703320" cy="253365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440" y="1384539"/>
            <a:ext cx="3703320" cy="55221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1500" b="0" cap="all" baseline="0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1936751"/>
            <a:ext cx="3703320" cy="253365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89776E-652C-4913-9C86-7EE4040B190F}" type="datetime1">
              <a:rPr lang="en-US" smtClean="0"/>
              <a:t>5/13/2023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51662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BD42C2-3B95-4F08-82E1-DDA780A64D10}" type="datetime1">
              <a:rPr lang="en-US" smtClean="0"/>
              <a:t>5/13/2023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80115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382" y="4800600"/>
            <a:ext cx="9141619" cy="3429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2" y="4750737"/>
            <a:ext cx="9141619" cy="4800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1EF9D8-DF1C-46F4-B333-4793FB5BF215}" type="datetime1">
              <a:rPr lang="en-US" smtClean="0"/>
              <a:t>5/13/2023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87110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3" y="0"/>
            <a:ext cx="3038093" cy="51435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3030053" y="0"/>
            <a:ext cx="48006" cy="5143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445769"/>
            <a:ext cx="2400300" cy="1714500"/>
          </a:xfrm>
        </p:spPr>
        <p:txBody>
          <a:bodyPr anchor="b">
            <a:normAutofit/>
          </a:bodyPr>
          <a:lstStyle>
            <a:lvl1pPr>
              <a:defRPr sz="27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00450" y="548640"/>
            <a:ext cx="4869180" cy="394335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194560"/>
            <a:ext cx="2400300" cy="2534343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125">
                <a:solidFill>
                  <a:srgbClr val="FFFFFF"/>
                </a:solidFill>
              </a:defRPr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49134" y="4844839"/>
            <a:ext cx="1963883" cy="273844"/>
          </a:xfrm>
        </p:spPr>
        <p:txBody>
          <a:bodyPr/>
          <a:lstStyle>
            <a:lvl1pPr algn="l">
              <a:defRPr/>
            </a:lvl1pPr>
          </a:lstStyle>
          <a:p>
            <a:fld id="{068DA69A-69CA-4094-8EF9-75794E656613}" type="datetime1">
              <a:rPr lang="en-US" smtClean="0"/>
              <a:t>5/13/2023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600450" y="4844839"/>
            <a:ext cx="3486150" cy="273844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96482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714750"/>
            <a:ext cx="9141619" cy="142875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2" y="3686307"/>
            <a:ext cx="9141619" cy="4800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3806190"/>
            <a:ext cx="7585234" cy="617220"/>
          </a:xfrm>
        </p:spPr>
        <p:txBody>
          <a:bodyPr lIns="91440" tIns="0" rIns="91440" bIns="0" anchor="b">
            <a:noAutofit/>
          </a:bodyPr>
          <a:lstStyle>
            <a:lvl1pPr>
              <a:defRPr sz="27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" y="0"/>
            <a:ext cx="9143989" cy="3686307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2960" y="4430268"/>
            <a:ext cx="7584948" cy="44577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450"/>
              </a:spcAft>
              <a:buNone/>
              <a:defRPr sz="1125">
                <a:solidFill>
                  <a:srgbClr val="FFFFFF"/>
                </a:solidFill>
              </a:defRPr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CF9425-3ECB-42B9-A362-EC62D30875BD}" type="datetime1">
              <a:rPr lang="en-US" smtClean="0"/>
              <a:t>5/13/2023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36025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3000"/>
            <a:lum/>
          </a:blip>
          <a:srcRect/>
          <a:stretch>
            <a:fillRect l="-1000" t="-8000" r="1000" b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4800600"/>
            <a:ext cx="9144000" cy="3429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2" y="4750737"/>
            <a:ext cx="9143989" cy="4986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214953"/>
            <a:ext cx="7543800" cy="108806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384301"/>
            <a:ext cx="7543800" cy="301752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2961" y="4844839"/>
            <a:ext cx="1854203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75">
                <a:solidFill>
                  <a:srgbClr val="FFFFFF"/>
                </a:solidFill>
              </a:defRPr>
            </a:lvl1pPr>
          </a:lstStyle>
          <a:p>
            <a:fld id="{AFA6C061-19C4-476F-B5F8-35FB4F80A146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5/13/2023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64639" y="4844839"/>
            <a:ext cx="3617103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675" cap="all" baseline="0">
                <a:solidFill>
                  <a:srgbClr val="FFFFFF"/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425344" y="4844839"/>
            <a:ext cx="984019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88">
                <a:solidFill>
                  <a:srgbClr val="FFFFFF"/>
                </a:solidFill>
              </a:defRPr>
            </a:lvl1pPr>
          </a:lstStyle>
          <a:p>
            <a:fld id="{B82CCC60-E8CD-4174-8B1A-7DF615B22EE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cxnSp>
        <p:nvCxnSpPr>
          <p:cNvPr id="10" name="Straight Connector 9"/>
          <p:cNvCxnSpPr/>
          <p:nvPr/>
        </p:nvCxnSpPr>
        <p:spPr>
          <a:xfrm>
            <a:off x="895149" y="1303384"/>
            <a:ext cx="74752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xmlns="" id="{11E867DF-3DCA-4725-94F0-F2B6BD747A82}"/>
              </a:ext>
            </a:extLst>
          </p:cNvPr>
          <p:cNvSpPr txBox="1"/>
          <p:nvPr userDrawn="1"/>
        </p:nvSpPr>
        <p:spPr>
          <a:xfrm>
            <a:off x="-9150" y="5213747"/>
            <a:ext cx="838962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chemeClr val="bg1">
                    <a:lumMod val="65000"/>
                  </a:schemeClr>
                </a:solidFill>
              </a:rPr>
              <a:t>This presentation uses a free template provided by FPPT.com</a:t>
            </a:r>
          </a:p>
          <a:p>
            <a:r>
              <a:rPr lang="en-US" sz="1400" dirty="0">
                <a:solidFill>
                  <a:schemeClr val="bg1">
                    <a:lumMod val="65000"/>
                  </a:schemeClr>
                </a:solidFill>
              </a:rPr>
              <a:t>www.free-power-point-templates.com</a:t>
            </a:r>
          </a:p>
        </p:txBody>
      </p:sp>
    </p:spTree>
    <p:extLst>
      <p:ext uri="{BB962C8B-B14F-4D97-AF65-F5344CB8AC3E}">
        <p14:creationId xmlns:p14="http://schemas.microsoft.com/office/powerpoint/2010/main" val="8505331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</p:sldLayoutIdLst>
  <p:hf hdr="0" ftr="0" dt="0"/>
  <p:txStyles>
    <p:titleStyle>
      <a:lvl1pPr algn="l" defTabSz="685800" rtl="0" eaLnBrk="1" latinLnBrk="0" hangingPunct="1">
        <a:lnSpc>
          <a:spcPct val="85000"/>
        </a:lnSpc>
        <a:spcBef>
          <a:spcPct val="0"/>
        </a:spcBef>
        <a:buNone/>
        <a:defRPr sz="3600" kern="1200" spc="-38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68580" indent="-68580" algn="l" defTabSz="685800" rtl="0" eaLnBrk="1" latinLnBrk="0" hangingPunct="1">
        <a:lnSpc>
          <a:spcPct val="90000"/>
        </a:lnSpc>
        <a:spcBef>
          <a:spcPts val="900"/>
        </a:spcBef>
        <a:spcAft>
          <a:spcPts val="15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15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288036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sz="13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425196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562356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699516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825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975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125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275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48965" y="586585"/>
            <a:ext cx="3734953" cy="64633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/>
            </a:solidFill>
          </a:ln>
        </p:spPr>
        <p:txBody>
          <a:bodyPr wrap="square" rtlCol="0">
            <a:spAutoFit/>
          </a:bodyPr>
          <a:lstStyle/>
          <a:p>
            <a:pPr algn="just" rtl="1"/>
            <a:r>
              <a:rPr lang="fa-IR" b="1" dirty="0" smtClean="0">
                <a:solidFill>
                  <a:srgbClr val="002060"/>
                </a:solidFill>
                <a:cs typeface="B Kamran" panose="00000400000000000000" pitchFamily="2" charset="-78"/>
              </a:rPr>
              <a:t>از اسلاید‌های مشخص شده در تمپلیت این فایل استفاده کنید و سعی کنید </a:t>
            </a:r>
            <a:r>
              <a:rPr lang="fa-IR" b="1" u="sng" dirty="0" smtClean="0">
                <a:solidFill>
                  <a:srgbClr val="FF0000"/>
                </a:solidFill>
                <a:cs typeface="B Kamran" panose="00000400000000000000" pitchFamily="2" charset="-78"/>
              </a:rPr>
              <a:t>تمامی اطلاعات خواسته شده را تکمیل کنید</a:t>
            </a:r>
            <a:r>
              <a:rPr lang="fa-IR" b="1" dirty="0" smtClean="0">
                <a:solidFill>
                  <a:srgbClr val="002060"/>
                </a:solidFill>
                <a:cs typeface="B Kamran" panose="00000400000000000000" pitchFamily="2" charset="-78"/>
              </a:rPr>
              <a:t>.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825447" y="69838"/>
            <a:ext cx="307197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fa-IR" sz="3600" dirty="0" smtClean="0">
                <a:solidFill>
                  <a:prstClr val="black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 Light" panose="020F0302020204030204"/>
                <a:ea typeface="+mj-ea"/>
                <a:cs typeface="B Kamran" panose="00000400000000000000" pitchFamily="2" charset="-78"/>
              </a:rPr>
              <a:t>نکات مهم در ارائه</a:t>
            </a:r>
            <a:endParaRPr lang="fa-IR" sz="3600" dirty="0">
              <a:solidFill>
                <a:prstClr val="black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Calibri Light" panose="020F0302020204030204"/>
              <a:ea typeface="+mj-ea"/>
              <a:cs typeface="B Kamran" panose="00000400000000000000" pitchFamily="2" charset="-78"/>
            </a:endParaRPr>
          </a:p>
          <a:p>
            <a:endParaRPr lang="en-US" dirty="0">
              <a:solidFill>
                <a:prstClr val="black"/>
              </a:solidFill>
              <a:cs typeface="B Kamran" panose="00000400000000000000" pitchFamily="2" charset="-78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572000" y="993168"/>
            <a:ext cx="4116511" cy="646331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rgbClr val="A4660C"/>
            </a:solidFill>
          </a:ln>
        </p:spPr>
        <p:txBody>
          <a:bodyPr wrap="square" rtlCol="0">
            <a:spAutoFit/>
          </a:bodyPr>
          <a:lstStyle/>
          <a:p>
            <a:pPr algn="just" rtl="1"/>
            <a:r>
              <a:rPr lang="fa-IR" b="1" dirty="0">
                <a:solidFill>
                  <a:srgbClr val="002060"/>
                </a:solidFill>
                <a:cs typeface="B Kamran" panose="00000400000000000000" pitchFamily="2" charset="-78"/>
              </a:rPr>
              <a:t>مدت زمان ارائه ی شما حداکثر </a:t>
            </a:r>
            <a:r>
              <a:rPr lang="fa-IR" b="1" dirty="0">
                <a:solidFill>
                  <a:srgbClr val="FF0000"/>
                </a:solidFill>
                <a:cs typeface="B Kamran" panose="00000400000000000000" pitchFamily="2" charset="-78"/>
              </a:rPr>
              <a:t>15</a:t>
            </a:r>
            <a:r>
              <a:rPr lang="fa-IR" b="1" dirty="0">
                <a:solidFill>
                  <a:srgbClr val="002060"/>
                </a:solidFill>
                <a:cs typeface="B Kamran" panose="00000400000000000000" pitchFamily="2" charset="-78"/>
              </a:rPr>
              <a:t> دقیقه است. سعی کنید </a:t>
            </a:r>
            <a:r>
              <a:rPr lang="fa-IR" b="1" dirty="0" smtClean="0">
                <a:solidFill>
                  <a:srgbClr val="002060"/>
                </a:solidFill>
                <a:cs typeface="B Kamran" panose="00000400000000000000" pitchFamily="2" charset="-78"/>
              </a:rPr>
              <a:t>در </a:t>
            </a:r>
            <a:r>
              <a:rPr lang="fa-IR" b="1" dirty="0">
                <a:solidFill>
                  <a:srgbClr val="002060"/>
                </a:solidFill>
                <a:cs typeface="B Kamran" panose="00000400000000000000" pitchFamily="2" charset="-78"/>
              </a:rPr>
              <a:t>این زمان ارائه خود را به تمام برسانید و به نکات مهم اشاره کنید.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877410" y="3180033"/>
            <a:ext cx="3750483" cy="646331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>
                <a:lumMod val="40000"/>
                <a:lumOff val="60000"/>
              </a:schemeClr>
            </a:solidFill>
          </a:ln>
        </p:spPr>
        <p:txBody>
          <a:bodyPr wrap="square" rtlCol="0">
            <a:spAutoFit/>
          </a:bodyPr>
          <a:lstStyle/>
          <a:p>
            <a:pPr algn="r" rtl="1"/>
            <a:r>
              <a:rPr lang="fa-IR" b="1" dirty="0">
                <a:solidFill>
                  <a:srgbClr val="002060"/>
                </a:solidFill>
                <a:cs typeface="B Kamran" panose="00000400000000000000" pitchFamily="2" charset="-78"/>
              </a:rPr>
              <a:t>درصورتیکه یک اسلاید برای مطالب شما کافی نبود می توانید آن موضوع ر</a:t>
            </a:r>
            <a:r>
              <a:rPr lang="fa-IR" b="1" dirty="0" smtClean="0">
                <a:solidFill>
                  <a:srgbClr val="002060"/>
                </a:solidFill>
                <a:cs typeface="B Kamran" panose="00000400000000000000" pitchFamily="2" charset="-78"/>
              </a:rPr>
              <a:t>ا </a:t>
            </a:r>
            <a:r>
              <a:rPr lang="fa-IR" b="1" dirty="0">
                <a:solidFill>
                  <a:srgbClr val="002060"/>
                </a:solidFill>
                <a:cs typeface="B Kamran" panose="00000400000000000000" pitchFamily="2" charset="-78"/>
              </a:rPr>
              <a:t>در چند اسلاید </a:t>
            </a:r>
            <a:r>
              <a:rPr lang="fa-IR" b="1" u="sng" dirty="0">
                <a:solidFill>
                  <a:srgbClr val="FF0000"/>
                </a:solidFill>
                <a:cs typeface="B Kamran" panose="00000400000000000000" pitchFamily="2" charset="-78"/>
              </a:rPr>
              <a:t>با تمپلیت یکسان </a:t>
            </a:r>
            <a:r>
              <a:rPr lang="fa-IR" b="1" dirty="0">
                <a:solidFill>
                  <a:srgbClr val="002060"/>
                </a:solidFill>
                <a:cs typeface="B Kamran" panose="00000400000000000000" pitchFamily="2" charset="-78"/>
              </a:rPr>
              <a:t>ارائه نمایید.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27376" y="1745582"/>
            <a:ext cx="3756542" cy="646331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pPr algn="just" rtl="1"/>
            <a:r>
              <a:rPr lang="fa-IR" b="1" dirty="0">
                <a:solidFill>
                  <a:srgbClr val="002060"/>
                </a:solidFill>
                <a:cs typeface="B Kamran" panose="00000400000000000000" pitchFamily="2" charset="-78"/>
              </a:rPr>
              <a:t>سعی کنید تا حدالامکان از قرار دادن متن زیاد در اسلایدها خودداری کنید و </a:t>
            </a:r>
            <a:r>
              <a:rPr lang="fa-IR" b="1" dirty="0" smtClean="0">
                <a:solidFill>
                  <a:srgbClr val="002060"/>
                </a:solidFill>
                <a:cs typeface="B Kamran" panose="00000400000000000000" pitchFamily="2" charset="-78"/>
              </a:rPr>
              <a:t>خودتان توضیحات </a:t>
            </a:r>
            <a:r>
              <a:rPr lang="fa-IR" b="1" dirty="0">
                <a:solidFill>
                  <a:srgbClr val="002060"/>
                </a:solidFill>
                <a:cs typeface="B Kamran" panose="00000400000000000000" pitchFamily="2" charset="-78"/>
              </a:rPr>
              <a:t>لازم را در جلسه بیان کنید.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01670" y="2934088"/>
            <a:ext cx="3756542" cy="92333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pPr algn="just" rtl="1"/>
            <a:r>
              <a:rPr lang="fa-IR" b="1" dirty="0" smtClean="0">
                <a:solidFill>
                  <a:srgbClr val="002060"/>
                </a:solidFill>
                <a:cs typeface="B Kamran" panose="00000400000000000000" pitchFamily="2" charset="-78"/>
              </a:rPr>
              <a:t>برای ارتباط </a:t>
            </a:r>
            <a:r>
              <a:rPr lang="fa-IR" b="1" dirty="0">
                <a:solidFill>
                  <a:srgbClr val="002060"/>
                </a:solidFill>
                <a:cs typeface="B Kamran" panose="00000400000000000000" pitchFamily="2" charset="-78"/>
              </a:rPr>
              <a:t>با واحد جذب و پذیرش پارک می‌توانید با شماره تماس </a:t>
            </a:r>
            <a:r>
              <a:rPr lang="fa-IR" b="1" u="sng" dirty="0">
                <a:solidFill>
                  <a:srgbClr val="FF0000"/>
                </a:solidFill>
                <a:cs typeface="B Kamran" panose="00000400000000000000" pitchFamily="2" charset="-78"/>
              </a:rPr>
              <a:t>04432751240 الی 42 داخلی 116</a:t>
            </a:r>
            <a:r>
              <a:rPr lang="fa-IR" b="1" dirty="0">
                <a:solidFill>
                  <a:srgbClr val="002060"/>
                </a:solidFill>
                <a:cs typeface="B Kamran" panose="00000400000000000000" pitchFamily="2" charset="-78"/>
              </a:rPr>
              <a:t> </a:t>
            </a:r>
            <a:r>
              <a:rPr lang="fa-IR" b="1" dirty="0" smtClean="0">
                <a:solidFill>
                  <a:srgbClr val="002060"/>
                </a:solidFill>
                <a:cs typeface="B Kamran" panose="00000400000000000000" pitchFamily="2" charset="-78"/>
              </a:rPr>
              <a:t>سرکار خانم </a:t>
            </a:r>
            <a:r>
              <a:rPr lang="fa-IR" b="1" dirty="0">
                <a:solidFill>
                  <a:srgbClr val="002060"/>
                </a:solidFill>
                <a:cs typeface="B Kamran" panose="00000400000000000000" pitchFamily="2" charset="-78"/>
              </a:rPr>
              <a:t>لطف دوخت تماس بگیرید و سوالات خود را مطرح کنید.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0" y="1930248"/>
            <a:ext cx="4116511" cy="92333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pPr algn="just" rtl="1"/>
            <a:r>
              <a:rPr lang="fa-IR" b="1" dirty="0" smtClean="0">
                <a:solidFill>
                  <a:srgbClr val="002060"/>
                </a:solidFill>
                <a:cs typeface="B Kamran" panose="00000400000000000000" pitchFamily="2" charset="-78"/>
              </a:rPr>
              <a:t>هدف از طرح سوالات در اسلایدها، تبیین </a:t>
            </a:r>
            <a:r>
              <a:rPr lang="fa-IR" b="1" dirty="0" smtClean="0">
                <a:solidFill>
                  <a:srgbClr val="FF0000"/>
                </a:solidFill>
                <a:cs typeface="B Kamran" panose="00000400000000000000" pitchFamily="2" charset="-78"/>
              </a:rPr>
              <a:t>محتوای</a:t>
            </a:r>
            <a:r>
              <a:rPr lang="fa-IR" b="1" dirty="0" smtClean="0">
                <a:solidFill>
                  <a:srgbClr val="002060"/>
                </a:solidFill>
                <a:cs typeface="B Kamran" panose="00000400000000000000" pitchFamily="2" charset="-78"/>
              </a:rPr>
              <a:t> آن است</a:t>
            </a:r>
          </a:p>
          <a:p>
            <a:pPr marL="342900" indent="-342900" algn="just" rtl="1">
              <a:buClr>
                <a:srgbClr val="FF0000"/>
              </a:buClr>
              <a:buFont typeface="+mj-lt"/>
              <a:buAutoNum type="arabicPeriod"/>
            </a:pPr>
            <a:r>
              <a:rPr lang="fa-IR" b="1" dirty="0" smtClean="0">
                <a:solidFill>
                  <a:srgbClr val="002060"/>
                </a:solidFill>
                <a:cs typeface="B Kamran" panose="00000400000000000000" pitchFamily="2" charset="-78"/>
              </a:rPr>
              <a:t> </a:t>
            </a:r>
            <a:r>
              <a:rPr lang="fa-IR" b="1" u="sng" dirty="0" smtClean="0">
                <a:solidFill>
                  <a:srgbClr val="FF0000"/>
                </a:solidFill>
                <a:cs typeface="B Kamran" panose="00000400000000000000" pitchFamily="2" charset="-78"/>
              </a:rPr>
              <a:t>الزامی به پاسخ دادن مستقیم به تک تک  آنها وجود ندارد. </a:t>
            </a:r>
          </a:p>
          <a:p>
            <a:pPr marL="342900" indent="-342900" algn="just" rtl="1">
              <a:buFont typeface="+mj-lt"/>
              <a:buAutoNum type="arabicPeriod"/>
            </a:pPr>
            <a:r>
              <a:rPr lang="fa-IR" b="1" u="sng" dirty="0" smtClean="0">
                <a:solidFill>
                  <a:srgbClr val="FF0000"/>
                </a:solidFill>
                <a:cs typeface="B Kamran" panose="00000400000000000000" pitchFamily="2" charset="-78"/>
              </a:rPr>
              <a:t>مطالب خود را جایگزین متن اسلایدها نمایید.</a:t>
            </a:r>
            <a:endParaRPr lang="fa-IR" b="1" u="sng" dirty="0">
              <a:solidFill>
                <a:srgbClr val="FF0000"/>
              </a:solidFill>
              <a:cs typeface="B Kamran" panose="00000400000000000000" pitchFamily="2" charset="-78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473395" y="4869656"/>
            <a:ext cx="984019" cy="273844"/>
          </a:xfrm>
        </p:spPr>
        <p:txBody>
          <a:bodyPr/>
          <a:lstStyle/>
          <a:p>
            <a:r>
              <a:rPr lang="fa-IR" sz="1100" dirty="0" smtClean="0">
                <a:cs typeface="B Kamran" panose="00000400000000000000" pitchFamily="2" charset="-78"/>
              </a:rPr>
              <a:t>1</a:t>
            </a:r>
            <a:endParaRPr lang="en-US" sz="1100" dirty="0">
              <a:cs typeface="B Kamra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2371693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2490" y="128470"/>
            <a:ext cx="7543800" cy="1088068"/>
          </a:xfrm>
        </p:spPr>
        <p:txBody>
          <a:bodyPr>
            <a:normAutofit/>
          </a:bodyPr>
          <a:lstStyle/>
          <a:p>
            <a:pPr algn="r" rtl="1"/>
            <a:r>
              <a:rPr lang="fa-IR" dirty="0">
                <a:cs typeface="B Titr" panose="00000700000000000000" pitchFamily="2" charset="-78"/>
              </a:rPr>
              <a:t>مشخصات ثبتی شرکت</a:t>
            </a:r>
            <a:endParaRPr lang="en-US" dirty="0">
              <a:cs typeface="B Titr" panose="00000700000000000000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1670" y="1350110"/>
            <a:ext cx="8246070" cy="3416980"/>
          </a:xfrm>
        </p:spPr>
        <p:txBody>
          <a:bodyPr>
            <a:normAutofit/>
          </a:bodyPr>
          <a:lstStyle/>
          <a:p>
            <a:pPr marL="0" indent="0" algn="r" rtl="1">
              <a:buNone/>
            </a:pPr>
            <a:r>
              <a:rPr lang="fa-IR" sz="2000" dirty="0">
                <a:solidFill>
                  <a:srgbClr val="002060"/>
                </a:solidFill>
                <a:cs typeface="B Kamran" panose="00000400000000000000" pitchFamily="2" charset="-78"/>
              </a:rPr>
              <a:t>این اسلاید را درصورتی تکمیل نمایید که شرکت ثبت نموده اید و متقاضی استقرار آن شرکت در </a:t>
            </a:r>
            <a:r>
              <a:rPr lang="fa-IR" sz="2000" dirty="0" smtClean="0">
                <a:solidFill>
                  <a:srgbClr val="002060"/>
                </a:solidFill>
                <a:cs typeface="B Kamran" panose="00000400000000000000" pitchFamily="2" charset="-78"/>
              </a:rPr>
              <a:t>دوره شد یا پسارشد می‌باشید</a:t>
            </a:r>
            <a:r>
              <a:rPr lang="fa-IR" sz="2000" dirty="0">
                <a:solidFill>
                  <a:srgbClr val="002060"/>
                </a:solidFill>
                <a:cs typeface="B Kamran" panose="00000400000000000000" pitchFamily="2" charset="-78"/>
              </a:rPr>
              <a:t>.</a:t>
            </a:r>
            <a:endParaRPr lang="en-US" sz="2000" dirty="0">
              <a:solidFill>
                <a:srgbClr val="002060"/>
              </a:solidFill>
              <a:cs typeface="B Kamran" panose="00000400000000000000" pitchFamily="2" charset="-78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fa-IR" sz="1100" dirty="0" smtClean="0">
                <a:cs typeface="B Titr" panose="00000700000000000000" pitchFamily="2" charset="-78"/>
              </a:rPr>
              <a:t>10</a:t>
            </a:r>
            <a:endParaRPr lang="en-US" sz="1100" dirty="0">
              <a:cs typeface="B Titr" panose="000007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8179256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53228" y="0"/>
            <a:ext cx="7543800" cy="1088068"/>
          </a:xfrm>
        </p:spPr>
        <p:txBody>
          <a:bodyPr>
            <a:normAutofit/>
          </a:bodyPr>
          <a:lstStyle/>
          <a:p>
            <a:pPr algn="r" rtl="1"/>
            <a:r>
              <a:rPr lang="fa-IR" dirty="0">
                <a:cs typeface="B Titr" panose="00000700000000000000" pitchFamily="2" charset="-78"/>
              </a:rPr>
              <a:t>معرفی اعضای تیم</a:t>
            </a:r>
            <a:endParaRPr lang="en-US" dirty="0">
              <a:cs typeface="B Titr" panose="00000700000000000000" pitchFamily="2" charset="-78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074899" y="3083023"/>
            <a:ext cx="1695236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r>
              <a:rPr lang="fa-IR" sz="2000" dirty="0" smtClean="0">
                <a:cs typeface="B Kamran" panose="00000400000000000000" pitchFamily="2" charset="-78"/>
              </a:rPr>
              <a:t>نام و نام خانوادگی</a:t>
            </a:r>
          </a:p>
          <a:p>
            <a:pPr algn="ctr" rtl="1"/>
            <a:r>
              <a:rPr lang="fa-IR" sz="2000" dirty="0" smtClean="0">
                <a:cs typeface="B Kamran" panose="00000400000000000000" pitchFamily="2" charset="-78"/>
              </a:rPr>
              <a:t>تحصیلات</a:t>
            </a:r>
          </a:p>
          <a:p>
            <a:pPr algn="ctr" rtl="1"/>
            <a:r>
              <a:rPr lang="fa-IR" sz="2000" dirty="0" smtClean="0">
                <a:cs typeface="B Kamran" panose="00000400000000000000" pitchFamily="2" charset="-78"/>
              </a:rPr>
              <a:t>تخصص</a:t>
            </a:r>
          </a:p>
          <a:p>
            <a:pPr algn="ctr" rtl="1"/>
            <a:r>
              <a:rPr lang="fa-IR" sz="2000" dirty="0" smtClean="0">
                <a:cs typeface="B Kamran" panose="00000400000000000000" pitchFamily="2" charset="-78"/>
              </a:rPr>
              <a:t>نقش در تیم</a:t>
            </a:r>
          </a:p>
          <a:p>
            <a:pPr algn="ctr" rtl="1"/>
            <a:r>
              <a:rPr lang="fa-IR" sz="2000" dirty="0" smtClean="0">
                <a:cs typeface="B Kamran" panose="00000400000000000000" pitchFamily="2" charset="-78"/>
              </a:rPr>
              <a:t>تمام وقت/پاره وقت</a:t>
            </a:r>
            <a:endParaRPr lang="en-US" sz="2000" dirty="0">
              <a:cs typeface="B Kamran" panose="00000400000000000000" pitchFamily="2" charset="-78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379663" y="3083023"/>
            <a:ext cx="1695236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r>
              <a:rPr lang="fa-IR" sz="2000" dirty="0" smtClean="0">
                <a:cs typeface="B Kamran" panose="00000400000000000000" pitchFamily="2" charset="-78"/>
              </a:rPr>
              <a:t>نام و نام خانوادگی</a:t>
            </a:r>
          </a:p>
          <a:p>
            <a:pPr algn="ctr" rtl="1"/>
            <a:r>
              <a:rPr lang="fa-IR" sz="2000" dirty="0" smtClean="0">
                <a:cs typeface="B Kamran" panose="00000400000000000000" pitchFamily="2" charset="-78"/>
              </a:rPr>
              <a:t>تحصیلات</a:t>
            </a:r>
          </a:p>
          <a:p>
            <a:pPr algn="ctr" rtl="1"/>
            <a:r>
              <a:rPr lang="fa-IR" sz="2000" dirty="0" smtClean="0">
                <a:cs typeface="B Kamran" panose="00000400000000000000" pitchFamily="2" charset="-78"/>
              </a:rPr>
              <a:t>تخصص</a:t>
            </a:r>
          </a:p>
          <a:p>
            <a:pPr algn="ctr" rtl="1"/>
            <a:r>
              <a:rPr lang="fa-IR" sz="2000" dirty="0" smtClean="0">
                <a:cs typeface="B Kamran" panose="00000400000000000000" pitchFamily="2" charset="-78"/>
              </a:rPr>
              <a:t>نقش در تیم</a:t>
            </a:r>
          </a:p>
          <a:p>
            <a:pPr algn="ctr" rtl="1"/>
            <a:r>
              <a:rPr lang="fa-IR" sz="2000" dirty="0">
                <a:cs typeface="B Kamran" panose="00000400000000000000" pitchFamily="2" charset="-78"/>
              </a:rPr>
              <a:t>تمام وقت/پاره وقت</a:t>
            </a:r>
          </a:p>
          <a:p>
            <a:pPr algn="ctr" rtl="1"/>
            <a:endParaRPr lang="en-US" sz="2000" dirty="0">
              <a:cs typeface="B Kamran" panose="00000400000000000000" pitchFamily="2" charset="-78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684427" y="3083023"/>
            <a:ext cx="1695236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r>
              <a:rPr lang="fa-IR" sz="2000" dirty="0" smtClean="0">
                <a:cs typeface="B Kamran" panose="00000400000000000000" pitchFamily="2" charset="-78"/>
              </a:rPr>
              <a:t>نام و نام خانوادگی</a:t>
            </a:r>
          </a:p>
          <a:p>
            <a:pPr algn="ctr" rtl="1"/>
            <a:r>
              <a:rPr lang="fa-IR" sz="2000" dirty="0" smtClean="0">
                <a:cs typeface="B Kamran" panose="00000400000000000000" pitchFamily="2" charset="-78"/>
              </a:rPr>
              <a:t>تحصیلات</a:t>
            </a:r>
          </a:p>
          <a:p>
            <a:pPr algn="ctr" rtl="1"/>
            <a:r>
              <a:rPr lang="fa-IR" sz="2000" dirty="0" smtClean="0">
                <a:cs typeface="B Kamran" panose="00000400000000000000" pitchFamily="2" charset="-78"/>
              </a:rPr>
              <a:t>تخصص</a:t>
            </a:r>
          </a:p>
          <a:p>
            <a:pPr algn="ctr" rtl="1"/>
            <a:r>
              <a:rPr lang="fa-IR" sz="2000" dirty="0" smtClean="0">
                <a:cs typeface="B Kamran" panose="00000400000000000000" pitchFamily="2" charset="-78"/>
              </a:rPr>
              <a:t>نقش در تیم</a:t>
            </a:r>
          </a:p>
          <a:p>
            <a:pPr algn="ctr" rtl="1"/>
            <a:r>
              <a:rPr lang="fa-IR" sz="2000" dirty="0">
                <a:cs typeface="B Kamran" panose="00000400000000000000" pitchFamily="2" charset="-78"/>
              </a:rPr>
              <a:t>تمام وقت/پاره وقت</a:t>
            </a:r>
          </a:p>
          <a:p>
            <a:pPr algn="ctr" rtl="1"/>
            <a:endParaRPr lang="en-US" sz="2000" dirty="0">
              <a:cs typeface="B Kamran" panose="00000400000000000000" pitchFamily="2" charset="-78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93955" y="3148379"/>
            <a:ext cx="1695236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r>
              <a:rPr lang="fa-IR" sz="2000" dirty="0" smtClean="0">
                <a:cs typeface="B Kamran" panose="00000400000000000000" pitchFamily="2" charset="-78"/>
              </a:rPr>
              <a:t>نام و نام خانوادگی</a:t>
            </a:r>
          </a:p>
          <a:p>
            <a:pPr algn="ctr" rtl="1"/>
            <a:r>
              <a:rPr lang="fa-IR" sz="2000" dirty="0" smtClean="0">
                <a:cs typeface="B Kamran" panose="00000400000000000000" pitchFamily="2" charset="-78"/>
              </a:rPr>
              <a:t>تحصیلات</a:t>
            </a:r>
          </a:p>
          <a:p>
            <a:pPr algn="ctr" rtl="1"/>
            <a:r>
              <a:rPr lang="fa-IR" sz="2000" dirty="0" smtClean="0">
                <a:cs typeface="B Kamran" panose="00000400000000000000" pitchFamily="2" charset="-78"/>
              </a:rPr>
              <a:t>تخصص</a:t>
            </a:r>
          </a:p>
          <a:p>
            <a:pPr algn="ctr" rtl="1"/>
            <a:r>
              <a:rPr lang="fa-IR" sz="2000" dirty="0" smtClean="0">
                <a:cs typeface="B Kamran" panose="00000400000000000000" pitchFamily="2" charset="-78"/>
              </a:rPr>
              <a:t>نقش در تیم</a:t>
            </a:r>
          </a:p>
          <a:p>
            <a:pPr algn="ctr" rtl="1"/>
            <a:r>
              <a:rPr lang="fa-IR" sz="2000" dirty="0">
                <a:cs typeface="B Kamran" panose="00000400000000000000" pitchFamily="2" charset="-78"/>
              </a:rPr>
              <a:t>تمام وقت/پاره </a:t>
            </a:r>
            <a:r>
              <a:rPr lang="fa-IR" sz="2000" dirty="0" smtClean="0">
                <a:cs typeface="B Kamran" panose="00000400000000000000" pitchFamily="2" charset="-78"/>
              </a:rPr>
              <a:t>وقت</a:t>
            </a:r>
            <a:endParaRPr lang="en-US" sz="2000" dirty="0">
              <a:cs typeface="B Kamran" panose="00000400000000000000" pitchFamily="2" charset="-78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989191" y="3148379"/>
            <a:ext cx="1695236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r>
              <a:rPr lang="fa-IR" sz="2000" dirty="0" smtClean="0">
                <a:cs typeface="B Kamran" panose="00000400000000000000" pitchFamily="2" charset="-78"/>
              </a:rPr>
              <a:t>نام و نام خانوادگی</a:t>
            </a:r>
          </a:p>
          <a:p>
            <a:pPr algn="ctr" rtl="1"/>
            <a:r>
              <a:rPr lang="fa-IR" sz="2000" dirty="0" smtClean="0">
                <a:cs typeface="B Kamran" panose="00000400000000000000" pitchFamily="2" charset="-78"/>
              </a:rPr>
              <a:t>تحصیلات</a:t>
            </a:r>
          </a:p>
          <a:p>
            <a:pPr algn="ctr" rtl="1"/>
            <a:r>
              <a:rPr lang="fa-IR" sz="2000" dirty="0" smtClean="0">
                <a:cs typeface="B Kamran" panose="00000400000000000000" pitchFamily="2" charset="-78"/>
              </a:rPr>
              <a:t>تخصص</a:t>
            </a:r>
          </a:p>
          <a:p>
            <a:pPr algn="ctr" rtl="1"/>
            <a:r>
              <a:rPr lang="fa-IR" sz="2000" dirty="0" smtClean="0">
                <a:cs typeface="B Kamran" panose="00000400000000000000" pitchFamily="2" charset="-78"/>
              </a:rPr>
              <a:t>نقش در تیم</a:t>
            </a:r>
          </a:p>
          <a:p>
            <a:pPr algn="ctr" rtl="1"/>
            <a:r>
              <a:rPr lang="fa-IR" sz="2000" dirty="0">
                <a:cs typeface="B Kamran" panose="00000400000000000000" pitchFamily="2" charset="-78"/>
              </a:rPr>
              <a:t>تمام وقت/پاره وقت</a:t>
            </a:r>
          </a:p>
          <a:p>
            <a:pPr algn="ctr" rtl="1"/>
            <a:endParaRPr lang="en-US" sz="2000" dirty="0">
              <a:cs typeface="B Kamran" panose="00000400000000000000" pitchFamily="2" charset="-78"/>
            </a:endParaRPr>
          </a:p>
        </p:txBody>
      </p:sp>
      <p:sp>
        <p:nvSpPr>
          <p:cNvPr id="11" name="Hexagon 10"/>
          <p:cNvSpPr/>
          <p:nvPr/>
        </p:nvSpPr>
        <p:spPr>
          <a:xfrm>
            <a:off x="7211250" y="1587173"/>
            <a:ext cx="1478102" cy="1345915"/>
          </a:xfrm>
          <a:prstGeom prst="hexagon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FFC000"/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/>
            <a:r>
              <a:rPr lang="fa-IR" sz="2000" dirty="0" smtClean="0">
                <a:cs typeface="B Kamran" panose="00000400000000000000" pitchFamily="2" charset="-78"/>
              </a:rPr>
              <a:t>محل تصویر</a:t>
            </a:r>
            <a:endParaRPr lang="en-US" sz="2000" dirty="0">
              <a:cs typeface="B Kamran" panose="00000400000000000000" pitchFamily="2" charset="-78"/>
            </a:endParaRPr>
          </a:p>
        </p:txBody>
      </p:sp>
      <p:sp>
        <p:nvSpPr>
          <p:cNvPr id="12" name="Hexagon 11"/>
          <p:cNvSpPr/>
          <p:nvPr/>
        </p:nvSpPr>
        <p:spPr>
          <a:xfrm>
            <a:off x="5488230" y="1594981"/>
            <a:ext cx="1478102" cy="1345915"/>
          </a:xfrm>
          <a:prstGeom prst="hexagon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FFC000"/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/>
            <a:r>
              <a:rPr lang="fa-IR" sz="2000" dirty="0">
                <a:cs typeface="B Kamran" panose="00000400000000000000" pitchFamily="2" charset="-78"/>
              </a:rPr>
              <a:t>محل </a:t>
            </a:r>
            <a:r>
              <a:rPr lang="fa-IR" sz="2000" dirty="0" smtClean="0">
                <a:cs typeface="B Kamran" panose="00000400000000000000" pitchFamily="2" charset="-78"/>
              </a:rPr>
              <a:t>تصویر</a:t>
            </a:r>
            <a:endParaRPr lang="fa-IR" sz="2000" dirty="0">
              <a:cs typeface="B Kamran" panose="00000400000000000000" pitchFamily="2" charset="-78"/>
            </a:endParaRPr>
          </a:p>
        </p:txBody>
      </p:sp>
      <p:sp>
        <p:nvSpPr>
          <p:cNvPr id="13" name="Hexagon 12"/>
          <p:cNvSpPr/>
          <p:nvPr/>
        </p:nvSpPr>
        <p:spPr>
          <a:xfrm>
            <a:off x="3767997" y="1594982"/>
            <a:ext cx="1478102" cy="1345915"/>
          </a:xfrm>
          <a:prstGeom prst="hexagon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FFC000"/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/>
            <a:r>
              <a:rPr lang="fa-IR" sz="2000" dirty="0">
                <a:cs typeface="B Kamran" panose="00000400000000000000" pitchFamily="2" charset="-78"/>
              </a:rPr>
              <a:t>محل </a:t>
            </a:r>
            <a:r>
              <a:rPr lang="fa-IR" sz="2000" dirty="0" smtClean="0">
                <a:cs typeface="B Kamran" panose="00000400000000000000" pitchFamily="2" charset="-78"/>
              </a:rPr>
              <a:t>تصویر</a:t>
            </a:r>
            <a:endParaRPr lang="fa-IR" sz="2000" dirty="0">
              <a:cs typeface="B Kamran" panose="00000400000000000000" pitchFamily="2" charset="-78"/>
            </a:endParaRPr>
          </a:p>
        </p:txBody>
      </p:sp>
      <p:sp>
        <p:nvSpPr>
          <p:cNvPr id="14" name="Hexagon 13"/>
          <p:cNvSpPr/>
          <p:nvPr/>
        </p:nvSpPr>
        <p:spPr>
          <a:xfrm>
            <a:off x="2047764" y="1594982"/>
            <a:ext cx="1478102" cy="1345915"/>
          </a:xfrm>
          <a:prstGeom prst="hexagon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FFC000"/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/>
            <a:r>
              <a:rPr lang="fa-IR" sz="2000" dirty="0">
                <a:cs typeface="B Kamran" panose="00000400000000000000" pitchFamily="2" charset="-78"/>
              </a:rPr>
              <a:t>محل </a:t>
            </a:r>
            <a:r>
              <a:rPr lang="fa-IR" sz="2000" dirty="0" smtClean="0">
                <a:cs typeface="B Kamran" panose="00000400000000000000" pitchFamily="2" charset="-78"/>
              </a:rPr>
              <a:t>تصویر</a:t>
            </a:r>
            <a:endParaRPr lang="fa-IR" sz="2000" dirty="0">
              <a:cs typeface="B Kamran" panose="00000400000000000000" pitchFamily="2" charset="-78"/>
            </a:endParaRPr>
          </a:p>
        </p:txBody>
      </p:sp>
      <p:sp>
        <p:nvSpPr>
          <p:cNvPr id="15" name="Hexagon 14"/>
          <p:cNvSpPr/>
          <p:nvPr/>
        </p:nvSpPr>
        <p:spPr>
          <a:xfrm>
            <a:off x="327531" y="1594982"/>
            <a:ext cx="1478102" cy="1345915"/>
          </a:xfrm>
          <a:prstGeom prst="hexagon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FFC000"/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/>
            <a:r>
              <a:rPr lang="fa-IR" sz="2000" dirty="0">
                <a:cs typeface="B Kamran" panose="00000400000000000000" pitchFamily="2" charset="-78"/>
              </a:rPr>
              <a:t>محل </a:t>
            </a:r>
            <a:r>
              <a:rPr lang="fa-IR" sz="2000" dirty="0" smtClean="0">
                <a:cs typeface="B Kamran" panose="00000400000000000000" pitchFamily="2" charset="-78"/>
              </a:rPr>
              <a:t>تصویر</a:t>
            </a:r>
            <a:endParaRPr lang="fa-IR" sz="2000" dirty="0">
              <a:cs typeface="B Kamran" panose="00000400000000000000" pitchFamily="2" charset="-78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327531" y="226293"/>
            <a:ext cx="1527050" cy="1015663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a-IR" sz="2000" b="1" dirty="0" smtClean="0">
                <a:cs typeface="B Kamran" panose="00000400000000000000" pitchFamily="2" charset="-78"/>
              </a:rPr>
              <a:t>لوگو تیم/شرکت</a:t>
            </a:r>
          </a:p>
          <a:p>
            <a:pPr algn="ctr"/>
            <a:endParaRPr lang="fa-IR" sz="2000" b="1" dirty="0">
              <a:cs typeface="B Kamran" panose="00000400000000000000" pitchFamily="2" charset="-78"/>
            </a:endParaRPr>
          </a:p>
          <a:p>
            <a:pPr algn="ctr"/>
            <a:endParaRPr lang="fa-IR" sz="2000" b="1" dirty="0" smtClean="0">
              <a:cs typeface="B Kamran" panose="00000400000000000000" pitchFamily="2" charset="-78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fa-IR" sz="1100" dirty="0" smtClean="0">
                <a:cs typeface="B Titr" panose="00000700000000000000" pitchFamily="2" charset="-78"/>
              </a:rPr>
              <a:t>11</a:t>
            </a:r>
            <a:endParaRPr lang="en-US" sz="1100" dirty="0">
              <a:cs typeface="B Titr" panose="000007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2112843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07080" y="739290"/>
            <a:ext cx="7543800" cy="3017520"/>
          </a:xfrm>
        </p:spPr>
        <p:txBody>
          <a:bodyPr>
            <a:normAutofit/>
          </a:bodyPr>
          <a:lstStyle/>
          <a:p>
            <a:pPr marL="0" indent="0" algn="r" rtl="1">
              <a:buNone/>
            </a:pPr>
            <a:r>
              <a:rPr lang="fa-IR" sz="2000" dirty="0">
                <a:solidFill>
                  <a:srgbClr val="002060"/>
                </a:solidFill>
                <a:cs typeface="B Kamran" panose="00000400000000000000" pitchFamily="2" charset="-78"/>
              </a:rPr>
              <a:t>تصویر ساختار سازمانی </a:t>
            </a:r>
            <a:r>
              <a:rPr lang="fa-IR" sz="2000" dirty="0" smtClean="0">
                <a:solidFill>
                  <a:srgbClr val="002060"/>
                </a:solidFill>
                <a:cs typeface="B Kamran" panose="00000400000000000000" pitchFamily="2" charset="-78"/>
              </a:rPr>
              <a:t>شرکت:</a:t>
            </a:r>
            <a:endParaRPr lang="en-US" sz="2000" dirty="0">
              <a:solidFill>
                <a:srgbClr val="002060"/>
              </a:solidFill>
              <a:cs typeface="B Kamran" panose="00000400000000000000" pitchFamily="2" charset="-78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fa-IR" sz="1100" dirty="0" smtClean="0">
                <a:cs typeface="B Titr" panose="00000700000000000000" pitchFamily="2" charset="-78"/>
              </a:rPr>
              <a:t>12</a:t>
            </a:r>
            <a:endParaRPr lang="en-US" sz="1100" dirty="0">
              <a:cs typeface="B Titr" panose="000007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4440893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4844" y="433880"/>
            <a:ext cx="8246070" cy="763526"/>
          </a:xfrm>
        </p:spPr>
        <p:txBody>
          <a:bodyPr/>
          <a:lstStyle/>
          <a:p>
            <a:pPr algn="r" rtl="1"/>
            <a:r>
              <a:rPr lang="fa-IR" dirty="0" smtClean="0">
                <a:cs typeface="2  Titr" panose="00000700000000000000" pitchFamily="2" charset="-78"/>
              </a:rPr>
              <a:t>خصوصیات تیم</a:t>
            </a:r>
            <a:endParaRPr lang="en-US" dirty="0">
              <a:cs typeface="2  Titr" panose="00000700000000000000" pitchFamily="2" charset="-78"/>
            </a:endParaRPr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-1" y="1502815"/>
            <a:ext cx="8867753" cy="3962130"/>
          </a:xfrm>
        </p:spPr>
        <p:txBody>
          <a:bodyPr>
            <a:normAutofit/>
          </a:bodyPr>
          <a:lstStyle/>
          <a:p>
            <a:pPr marL="0" indent="0" algn="r" rtl="1">
              <a:buNone/>
            </a:pPr>
            <a:r>
              <a:rPr lang="fa-IR" sz="2000" dirty="0">
                <a:solidFill>
                  <a:srgbClr val="002060"/>
                </a:solidFill>
                <a:cs typeface="B Kamran" panose="00000400000000000000" pitchFamily="2" charset="-78"/>
              </a:rPr>
              <a:t>نحوه آشنایی اعضای تیم با هم/ اگر تیم ندارید چرا نتوانسته اید تیم خود را تشکیل دهید و چه برنامه ای برای تشکیل آن دارید</a:t>
            </a:r>
            <a:r>
              <a:rPr lang="fa-IR" sz="2000" dirty="0" smtClean="0">
                <a:solidFill>
                  <a:srgbClr val="002060"/>
                </a:solidFill>
                <a:cs typeface="B Kamran" panose="00000400000000000000" pitchFamily="2" charset="-78"/>
              </a:rPr>
              <a:t>؟</a:t>
            </a:r>
            <a:endParaRPr lang="fa-IR" sz="2000" dirty="0">
              <a:solidFill>
                <a:srgbClr val="002060"/>
              </a:solidFill>
              <a:cs typeface="B Kamran" panose="00000400000000000000" pitchFamily="2" charset="-78"/>
            </a:endParaRPr>
          </a:p>
          <a:p>
            <a:pPr marL="0" indent="0" algn="r" rtl="1">
              <a:buNone/>
            </a:pPr>
            <a:r>
              <a:rPr lang="fa-IR" sz="2000" dirty="0">
                <a:solidFill>
                  <a:srgbClr val="002060"/>
                </a:solidFill>
                <a:cs typeface="B Kamran" panose="00000400000000000000" pitchFamily="2" charset="-78"/>
              </a:rPr>
              <a:t>هدف غایی تیم از توسعه محصول چیست</a:t>
            </a:r>
            <a:r>
              <a:rPr lang="fa-IR" sz="2000" dirty="0" smtClean="0">
                <a:solidFill>
                  <a:srgbClr val="002060"/>
                </a:solidFill>
                <a:cs typeface="B Kamran" panose="00000400000000000000" pitchFamily="2" charset="-78"/>
              </a:rPr>
              <a:t>؟</a:t>
            </a:r>
            <a:endParaRPr lang="fa-IR" sz="2000" dirty="0">
              <a:solidFill>
                <a:srgbClr val="002060"/>
              </a:solidFill>
              <a:cs typeface="B Kamran" panose="00000400000000000000" pitchFamily="2" charset="-78"/>
            </a:endParaRPr>
          </a:p>
          <a:p>
            <a:pPr marL="0" indent="0" algn="r" rtl="1">
              <a:buNone/>
            </a:pPr>
            <a:r>
              <a:rPr lang="fa-IR" sz="2000" dirty="0" smtClean="0">
                <a:solidFill>
                  <a:srgbClr val="002060"/>
                </a:solidFill>
                <a:cs typeface="B Kamran" panose="00000400000000000000" pitchFamily="2" charset="-78"/>
              </a:rPr>
              <a:t>آیا درصورتیکه </a:t>
            </a:r>
            <a:r>
              <a:rPr lang="fa-IR" sz="2000" dirty="0">
                <a:solidFill>
                  <a:srgbClr val="002060"/>
                </a:solidFill>
                <a:cs typeface="B Kamran" panose="00000400000000000000" pitchFamily="2" charset="-78"/>
              </a:rPr>
              <a:t>در پارک پذیرش نشوید و برنامه حمایتی دریافت نکنید در این مسیر حرکت می‌کنید</a:t>
            </a:r>
            <a:r>
              <a:rPr lang="fa-IR" sz="2000" dirty="0" smtClean="0">
                <a:solidFill>
                  <a:srgbClr val="002060"/>
                </a:solidFill>
                <a:cs typeface="B Kamran" panose="00000400000000000000" pitchFamily="2" charset="-78"/>
              </a:rPr>
              <a:t>؟</a:t>
            </a:r>
            <a:endParaRPr lang="fa-IR" sz="2000" dirty="0">
              <a:solidFill>
                <a:srgbClr val="002060"/>
              </a:solidFill>
              <a:cs typeface="B Kamran" panose="00000400000000000000" pitchFamily="2" charset="-78"/>
            </a:endParaRPr>
          </a:p>
          <a:p>
            <a:pPr marL="0" indent="0" algn="r" rtl="1">
              <a:buNone/>
            </a:pPr>
            <a:r>
              <a:rPr lang="fa-IR" sz="2000" dirty="0">
                <a:solidFill>
                  <a:srgbClr val="002060"/>
                </a:solidFill>
                <a:cs typeface="B Kamran" panose="00000400000000000000" pitchFamily="2" charset="-78"/>
              </a:rPr>
              <a:t>توسعه این محصول اولویت چندم زندگی اعضای تیم است</a:t>
            </a:r>
            <a:r>
              <a:rPr lang="fa-IR" sz="2000" dirty="0" smtClean="0">
                <a:solidFill>
                  <a:srgbClr val="002060"/>
                </a:solidFill>
                <a:cs typeface="B Kamran" panose="00000400000000000000" pitchFamily="2" charset="-78"/>
              </a:rPr>
              <a:t>؟</a:t>
            </a:r>
            <a:endParaRPr lang="fa-IR" sz="2000" dirty="0">
              <a:solidFill>
                <a:srgbClr val="002060"/>
              </a:solidFill>
              <a:cs typeface="B Kamran" panose="00000400000000000000" pitchFamily="2" charset="-78"/>
            </a:endParaRPr>
          </a:p>
          <a:p>
            <a:pPr marL="0" indent="0" algn="r" rtl="1">
              <a:buNone/>
            </a:pPr>
            <a:r>
              <a:rPr lang="fa-IR" sz="2000" dirty="0">
                <a:solidFill>
                  <a:srgbClr val="002060"/>
                </a:solidFill>
                <a:cs typeface="B Kamran" panose="00000400000000000000" pitchFamily="2" charset="-78"/>
              </a:rPr>
              <a:t>آیا توافقی برای تعیین سهم اعضای تیم در فروش و سود محصول گرفته شده است؟(درصورتیکه ثبت شرکت شده است اطلاعات مربوط به میزان سهام اعضا ذکر گردد</a:t>
            </a:r>
            <a:r>
              <a:rPr lang="fa-IR" sz="2000" dirty="0" smtClean="0">
                <a:solidFill>
                  <a:srgbClr val="002060"/>
                </a:solidFill>
                <a:cs typeface="B Kamran" panose="00000400000000000000" pitchFamily="2" charset="-78"/>
              </a:rPr>
              <a:t>)</a:t>
            </a:r>
            <a:endParaRPr lang="fa-IR" sz="2000" dirty="0">
              <a:solidFill>
                <a:srgbClr val="002060"/>
              </a:solidFill>
              <a:cs typeface="B Kamran" panose="00000400000000000000" pitchFamily="2" charset="-78"/>
            </a:endParaRPr>
          </a:p>
          <a:p>
            <a:pPr marL="0" indent="0" algn="r" rtl="1">
              <a:buNone/>
            </a:pPr>
            <a:r>
              <a:rPr lang="fa-IR" sz="2000" dirty="0">
                <a:solidFill>
                  <a:srgbClr val="002060"/>
                </a:solidFill>
                <a:cs typeface="B Kamran" panose="00000400000000000000" pitchFamily="2" charset="-78"/>
              </a:rPr>
              <a:t>چه برنامه هایی برای آموزش و توانمندسازی تیم خود دارید؟</a:t>
            </a:r>
            <a:endParaRPr lang="en-US" sz="2000" dirty="0">
              <a:solidFill>
                <a:srgbClr val="002060"/>
              </a:solidFill>
              <a:cs typeface="B Kamran" panose="00000400000000000000" pitchFamily="2" charset="-78"/>
            </a:endParaRPr>
          </a:p>
          <a:p>
            <a:pPr marL="0" indent="0" algn="r" rtl="1">
              <a:buNone/>
            </a:pPr>
            <a:endParaRPr lang="fa-IR" sz="2000" dirty="0" smtClean="0">
              <a:solidFill>
                <a:srgbClr val="002060"/>
              </a:solidFill>
              <a:cs typeface="B Kamran" panose="00000400000000000000" pitchFamily="2" charset="-78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fa-IR" sz="1100" dirty="0" smtClean="0">
                <a:cs typeface="B Titr" panose="00000700000000000000" pitchFamily="2" charset="-78"/>
              </a:rPr>
              <a:t>13</a:t>
            </a:r>
            <a:endParaRPr lang="en-US" sz="1100" dirty="0">
              <a:cs typeface="B Titr" panose="000007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9829370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350918" y="0"/>
            <a:ext cx="7543800" cy="1088068"/>
          </a:xfrm>
        </p:spPr>
        <p:txBody>
          <a:bodyPr>
            <a:normAutofit/>
          </a:bodyPr>
          <a:lstStyle/>
          <a:p>
            <a:pPr algn="r" rtl="1"/>
            <a:r>
              <a:rPr lang="fa-IR" sz="3600" dirty="0" smtClean="0">
                <a:solidFill>
                  <a:schemeClr val="tx1"/>
                </a:solidFill>
                <a:cs typeface="B Titr" panose="00000700000000000000" pitchFamily="2" charset="-78"/>
              </a:rPr>
              <a:t>مشتری و سرمایه گذار</a:t>
            </a:r>
            <a:endParaRPr lang="en-US" sz="3600" dirty="0">
              <a:solidFill>
                <a:schemeClr val="tx1"/>
              </a:solidFill>
              <a:cs typeface="B Titr" panose="00000700000000000000" pitchFamily="2" charset="-78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4294967295"/>
          </p:nvPr>
        </p:nvSpPr>
        <p:spPr>
          <a:xfrm>
            <a:off x="-68307" y="1502815"/>
            <a:ext cx="8963025" cy="3890963"/>
          </a:xfrm>
        </p:spPr>
        <p:txBody>
          <a:bodyPr>
            <a:noAutofit/>
          </a:bodyPr>
          <a:lstStyle/>
          <a:p>
            <a:pPr marL="0" indent="0" algn="r" rtl="1">
              <a:buNone/>
            </a:pPr>
            <a:r>
              <a:rPr lang="fa-IR" sz="2000" dirty="0" smtClean="0">
                <a:solidFill>
                  <a:srgbClr val="002060"/>
                </a:solidFill>
                <a:cs typeface="B Kamran" panose="00000400000000000000" pitchFamily="2" charset="-78"/>
              </a:rPr>
              <a:t>قیمت </a:t>
            </a:r>
            <a:r>
              <a:rPr lang="fa-IR" sz="2000" dirty="0">
                <a:solidFill>
                  <a:srgbClr val="002060"/>
                </a:solidFill>
                <a:cs typeface="B Kamran" panose="00000400000000000000" pitchFamily="2" charset="-78"/>
              </a:rPr>
              <a:t>تمام شده محصول خود را چقدر </a:t>
            </a:r>
            <a:r>
              <a:rPr lang="fa-IR" sz="2000" dirty="0" smtClean="0">
                <a:solidFill>
                  <a:srgbClr val="002060"/>
                </a:solidFill>
                <a:cs typeface="B Kamran" panose="00000400000000000000" pitchFamily="2" charset="-78"/>
              </a:rPr>
              <a:t>برآورد </a:t>
            </a:r>
            <a:r>
              <a:rPr lang="fa-IR" sz="2000" dirty="0">
                <a:solidFill>
                  <a:srgbClr val="002060"/>
                </a:solidFill>
                <a:cs typeface="B Kamran" panose="00000400000000000000" pitchFamily="2" charset="-78"/>
              </a:rPr>
              <a:t>می‌کنید؟ درصورتیکه فروش </a:t>
            </a:r>
            <a:r>
              <a:rPr lang="fa-IR" sz="2000" dirty="0" smtClean="0">
                <a:solidFill>
                  <a:srgbClr val="002060"/>
                </a:solidFill>
                <a:cs typeface="B Kamran" panose="00000400000000000000" pitchFamily="2" charset="-78"/>
              </a:rPr>
              <a:t>داشته‌اید </a:t>
            </a:r>
            <a:r>
              <a:rPr lang="fa-IR" sz="2000" dirty="0">
                <a:solidFill>
                  <a:srgbClr val="002060"/>
                </a:solidFill>
                <a:cs typeface="B Kamran" panose="00000400000000000000" pitchFamily="2" charset="-78"/>
              </a:rPr>
              <a:t>میزان فروش و حاشیه سود را ذکر کنید.</a:t>
            </a:r>
          </a:p>
          <a:p>
            <a:pPr marL="0" indent="0" algn="r" rtl="1">
              <a:spcBef>
                <a:spcPct val="20000"/>
              </a:spcBef>
              <a:buNone/>
            </a:pPr>
            <a:r>
              <a:rPr lang="fa-IR" sz="2000" dirty="0">
                <a:solidFill>
                  <a:srgbClr val="002060"/>
                </a:solidFill>
                <a:cs typeface="B Kamran" panose="00000400000000000000" pitchFamily="2" charset="-78"/>
              </a:rPr>
              <a:t>کسب و کار شما از چه نوع است؟(</a:t>
            </a:r>
            <a:r>
              <a:rPr lang="en-US" sz="2000" dirty="0">
                <a:solidFill>
                  <a:srgbClr val="002060"/>
                </a:solidFill>
                <a:cs typeface="B Kamran" panose="00000400000000000000" pitchFamily="2" charset="-78"/>
              </a:rPr>
              <a:t>B2B,B2C,B2G,C2C</a:t>
            </a:r>
            <a:r>
              <a:rPr lang="fa-IR" sz="2000" dirty="0" smtClean="0">
                <a:solidFill>
                  <a:srgbClr val="002060"/>
                </a:solidFill>
                <a:cs typeface="B Kamran" panose="00000400000000000000" pitchFamily="2" charset="-78"/>
              </a:rPr>
              <a:t>)</a:t>
            </a:r>
          </a:p>
          <a:p>
            <a:pPr marL="0" indent="0" algn="r" rtl="1">
              <a:spcBef>
                <a:spcPct val="20000"/>
              </a:spcBef>
              <a:buNone/>
            </a:pPr>
            <a:r>
              <a:rPr lang="fa-IR" sz="2000" dirty="0" smtClean="0">
                <a:solidFill>
                  <a:srgbClr val="002060"/>
                </a:solidFill>
                <a:cs typeface="B Kamran" panose="00000400000000000000" pitchFamily="2" charset="-78"/>
              </a:rPr>
              <a:t> </a:t>
            </a:r>
            <a:r>
              <a:rPr lang="fa-IR" sz="2000" dirty="0">
                <a:solidFill>
                  <a:srgbClr val="002060"/>
                </a:solidFill>
                <a:cs typeface="B Kamran" panose="00000400000000000000" pitchFamily="2" charset="-78"/>
              </a:rPr>
              <a:t>چه بازار و صنعتی را برای محصول خود مناسب می‌دانید؟ چه پیش بینی از تعداد مشتریان خود دارید؟ سهم شما از بازار چقدر است؟تحقیقات بازار مدون صورت گرفته است؟</a:t>
            </a:r>
          </a:p>
          <a:p>
            <a:pPr marL="0" lvl="0" indent="0" algn="r" rtl="1">
              <a:spcBef>
                <a:spcPct val="20000"/>
              </a:spcBef>
              <a:buNone/>
            </a:pPr>
            <a:r>
              <a:rPr lang="fa-IR" sz="2000" dirty="0" smtClean="0">
                <a:solidFill>
                  <a:srgbClr val="002060"/>
                </a:solidFill>
                <a:cs typeface="B Kamran" panose="00000400000000000000" pitchFamily="2" charset="-78"/>
              </a:rPr>
              <a:t>کانال </a:t>
            </a:r>
            <a:r>
              <a:rPr lang="fa-IR" sz="2000" dirty="0">
                <a:solidFill>
                  <a:srgbClr val="002060"/>
                </a:solidFill>
                <a:cs typeface="B Kamran" panose="00000400000000000000" pitchFamily="2" charset="-78"/>
              </a:rPr>
              <a:t>های توزیع شما کدامند</a:t>
            </a:r>
            <a:r>
              <a:rPr lang="fa-IR" sz="2000" dirty="0" smtClean="0">
                <a:solidFill>
                  <a:srgbClr val="002060"/>
                </a:solidFill>
                <a:cs typeface="B Kamran" panose="00000400000000000000" pitchFamily="2" charset="-78"/>
              </a:rPr>
              <a:t>؟</a:t>
            </a:r>
            <a:endParaRPr lang="fa-IR" sz="2000" dirty="0">
              <a:solidFill>
                <a:srgbClr val="002060"/>
              </a:solidFill>
              <a:cs typeface="B Kamran" panose="00000400000000000000" pitchFamily="2" charset="-78"/>
            </a:endParaRPr>
          </a:p>
          <a:p>
            <a:pPr marL="0" lvl="0" indent="0" algn="r" rtl="1">
              <a:spcBef>
                <a:spcPct val="20000"/>
              </a:spcBef>
              <a:buNone/>
            </a:pPr>
            <a:r>
              <a:rPr lang="fa-IR" sz="2000" dirty="0">
                <a:solidFill>
                  <a:srgbClr val="002060"/>
                </a:solidFill>
                <a:cs typeface="B Kamran" panose="00000400000000000000" pitchFamily="2" charset="-78"/>
              </a:rPr>
              <a:t>ابزارهای تبلیغاتی شما کدامند؟</a:t>
            </a:r>
          </a:p>
          <a:p>
            <a:pPr marL="0" lvl="0" indent="0" algn="r" rtl="1">
              <a:buNone/>
            </a:pPr>
            <a:r>
              <a:rPr lang="fa-IR" sz="2000" dirty="0">
                <a:solidFill>
                  <a:srgbClr val="002060"/>
                </a:solidFill>
                <a:cs typeface="B Kamran" panose="00000400000000000000" pitchFamily="2" charset="-78"/>
              </a:rPr>
              <a:t>آیا شبکه مشتریان، الگوی ارتباط با مشتریان، روش جذب گروه اولیه مشتریان، سامانه ارتباط با مشتریان (تلفنی، اینترنتی) تعیین شده است؟</a:t>
            </a:r>
          </a:p>
          <a:p>
            <a:pPr algn="r" rtl="1"/>
            <a:r>
              <a:rPr lang="fa-IR" sz="2000" dirty="0" smtClean="0">
                <a:solidFill>
                  <a:srgbClr val="002060"/>
                </a:solidFill>
                <a:cs typeface="B Kamran" panose="00000400000000000000" pitchFamily="2" charset="-78"/>
              </a:rPr>
              <a:t>آیا </a:t>
            </a:r>
            <a:r>
              <a:rPr lang="fa-IR" sz="2000" dirty="0">
                <a:solidFill>
                  <a:srgbClr val="002060"/>
                </a:solidFill>
                <a:cs typeface="B Kamran" panose="00000400000000000000" pitchFamily="2" charset="-78"/>
              </a:rPr>
              <a:t>محصول شما پتانسیل صادرات دارد؟ به چه منطقه‌ای؟</a:t>
            </a:r>
          </a:p>
          <a:p>
            <a:pPr marL="0" indent="0" algn="r" rtl="1">
              <a:buNone/>
            </a:pPr>
            <a:endParaRPr lang="fa-IR" sz="2000" dirty="0">
              <a:solidFill>
                <a:srgbClr val="002060"/>
              </a:solidFill>
              <a:cs typeface="B Kamran" panose="00000400000000000000" pitchFamily="2" charset="-78"/>
            </a:endParaRPr>
          </a:p>
          <a:p>
            <a:pPr marL="0" indent="0" algn="r" rtl="1">
              <a:buNone/>
            </a:pPr>
            <a:endParaRPr lang="fa-IR" sz="2000" dirty="0">
              <a:solidFill>
                <a:srgbClr val="002060"/>
              </a:solidFill>
              <a:cs typeface="B Kamran" panose="00000400000000000000" pitchFamily="2" charset="-78"/>
            </a:endParaRP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2589088" y="944279"/>
            <a:ext cx="6263671" cy="87424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800" kern="1200">
                <a:solidFill>
                  <a:srgbClr val="002060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rgbClr val="002060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rgbClr val="002060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rgbClr val="002060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rgbClr val="002060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 rtl="1">
              <a:buFont typeface="Arial" pitchFamily="34" charset="0"/>
              <a:buNone/>
            </a:pPr>
            <a:endParaRPr lang="fa-IR" sz="2000" dirty="0" smtClean="0">
              <a:cs typeface="2  Kamran" panose="00000400000000000000" pitchFamily="2" charset="-78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fa-IR" sz="1100" dirty="0" smtClean="0">
                <a:cs typeface="B Titr" panose="00000700000000000000" pitchFamily="2" charset="-78"/>
              </a:rPr>
              <a:t>14</a:t>
            </a:r>
            <a:endParaRPr lang="en-US" sz="1100" dirty="0">
              <a:cs typeface="B Titr" panose="000007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65195" y="-4344"/>
            <a:ext cx="7543800" cy="1088068"/>
          </a:xfrm>
        </p:spPr>
        <p:txBody>
          <a:bodyPr/>
          <a:lstStyle/>
          <a:p>
            <a:pPr algn="r" rtl="1"/>
            <a:r>
              <a:rPr lang="fa-IR" dirty="0" smtClean="0">
                <a:cs typeface="B Titr" panose="00000700000000000000" pitchFamily="2" charset="-78"/>
              </a:rPr>
              <a:t>ریسک‌های فنی و بازار</a:t>
            </a:r>
            <a:endParaRPr lang="en-US" dirty="0">
              <a:cs typeface="B Titr" panose="00000700000000000000" pitchFamily="2" charset="-78"/>
            </a:endParaRPr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748241" y="1083724"/>
            <a:ext cx="8246070" cy="3690909"/>
          </a:xfrm>
        </p:spPr>
        <p:txBody>
          <a:bodyPr>
            <a:normAutofit/>
          </a:bodyPr>
          <a:lstStyle/>
          <a:p>
            <a:pPr marL="0" indent="0" algn="r" rtl="1">
              <a:buNone/>
            </a:pPr>
            <a:endParaRPr lang="fa-IR" sz="2400" dirty="0" smtClean="0">
              <a:cs typeface="B Kamran" panose="00000400000000000000" pitchFamily="2" charset="-78"/>
            </a:endParaRPr>
          </a:p>
          <a:p>
            <a:pPr marL="0" indent="0" algn="r" rtl="1">
              <a:buNone/>
            </a:pPr>
            <a:r>
              <a:rPr lang="fa-IR" sz="2000" dirty="0" smtClean="0">
                <a:solidFill>
                  <a:srgbClr val="002060"/>
                </a:solidFill>
                <a:cs typeface="B Kamran" panose="00000400000000000000" pitchFamily="2" charset="-78"/>
              </a:rPr>
              <a:t>ریسک </a:t>
            </a:r>
            <a:r>
              <a:rPr lang="fa-IR" sz="2000" dirty="0">
                <a:solidFill>
                  <a:srgbClr val="002060"/>
                </a:solidFill>
                <a:cs typeface="B Kamran" panose="00000400000000000000" pitchFamily="2" charset="-78"/>
              </a:rPr>
              <a:t>های فنی و بازار که در مسیر خود پیش‌بینی می‌کنید چیست؟</a:t>
            </a:r>
          </a:p>
          <a:p>
            <a:pPr marL="0" indent="0" algn="r" rtl="1">
              <a:buNone/>
            </a:pPr>
            <a:endParaRPr lang="fa-IR" sz="2000" dirty="0">
              <a:solidFill>
                <a:srgbClr val="002060"/>
              </a:solidFill>
              <a:cs typeface="B Kamran" panose="00000400000000000000" pitchFamily="2" charset="-78"/>
            </a:endParaRPr>
          </a:p>
          <a:p>
            <a:pPr marL="0" indent="0" algn="r" rtl="1">
              <a:buNone/>
            </a:pPr>
            <a:r>
              <a:rPr lang="fa-IR" sz="2000" dirty="0">
                <a:solidFill>
                  <a:srgbClr val="002060"/>
                </a:solidFill>
                <a:cs typeface="B Kamran" panose="00000400000000000000" pitchFamily="2" charset="-78"/>
              </a:rPr>
              <a:t>آیا محدودیت هایی مانند انحصار دولتی، واردات، رانت در مسیر شما وجود دارد؟</a:t>
            </a:r>
          </a:p>
          <a:p>
            <a:pPr marL="0" indent="0" algn="r" rtl="1">
              <a:buNone/>
            </a:pPr>
            <a:endParaRPr lang="fa-IR" sz="2000" dirty="0">
              <a:solidFill>
                <a:srgbClr val="002060"/>
              </a:solidFill>
              <a:cs typeface="B Kamran" panose="00000400000000000000" pitchFamily="2" charset="-78"/>
            </a:endParaRPr>
          </a:p>
          <a:p>
            <a:pPr marL="0" indent="0" algn="r" rtl="1">
              <a:buNone/>
            </a:pPr>
            <a:r>
              <a:rPr lang="fa-IR" sz="2000" dirty="0">
                <a:solidFill>
                  <a:srgbClr val="002060"/>
                </a:solidFill>
                <a:cs typeface="B Kamran" panose="00000400000000000000" pitchFamily="2" charset="-78"/>
              </a:rPr>
              <a:t>استراتژی شکست شما در مسیر توسعه محصولتان چیست؟</a:t>
            </a:r>
          </a:p>
          <a:p>
            <a:pPr marL="0" indent="0" algn="r" rtl="1">
              <a:buNone/>
            </a:pPr>
            <a:endParaRPr lang="en-US" sz="2400" dirty="0">
              <a:cs typeface="B Kamran" panose="00000400000000000000" pitchFamily="2" charset="-78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fa-IR" sz="1100" dirty="0" smtClean="0">
                <a:cs typeface="B Titr" panose="00000700000000000000" pitchFamily="2" charset="-78"/>
              </a:rPr>
              <a:t>15</a:t>
            </a:r>
            <a:endParaRPr lang="en-US" sz="1100" dirty="0">
              <a:cs typeface="B Titr" panose="000007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7309495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3538" y="289375"/>
            <a:ext cx="8246070" cy="763526"/>
          </a:xfrm>
        </p:spPr>
        <p:txBody>
          <a:bodyPr/>
          <a:lstStyle/>
          <a:p>
            <a:pPr algn="r" rtl="1"/>
            <a:r>
              <a:rPr lang="fa-IR" dirty="0" smtClean="0">
                <a:cs typeface="B Titr" panose="00000700000000000000" pitchFamily="2" charset="-78"/>
              </a:rPr>
              <a:t>مسیرهای تعامل و همکاری</a:t>
            </a:r>
            <a:endParaRPr lang="en-US" dirty="0">
              <a:cs typeface="B Titr" panose="00000700000000000000" pitchFamily="2" charset="-78"/>
            </a:endParaRPr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r" rtl="1">
              <a:buNone/>
            </a:pPr>
            <a:r>
              <a:rPr lang="fa-IR" sz="2000" dirty="0">
                <a:solidFill>
                  <a:srgbClr val="002060"/>
                </a:solidFill>
                <a:cs typeface="B Kamran" panose="00000400000000000000" pitchFamily="2" charset="-78"/>
              </a:rPr>
              <a:t>مسیرهای تعامل و همکاری در مسیر توسعه محصول خود را اینجا تعیین کنید:</a:t>
            </a:r>
          </a:p>
          <a:p>
            <a:pPr marL="0" indent="0" algn="r" rtl="1">
              <a:buNone/>
            </a:pPr>
            <a:r>
              <a:rPr lang="fa-IR" sz="2000" dirty="0">
                <a:solidFill>
                  <a:srgbClr val="002060"/>
                </a:solidFill>
                <a:cs typeface="B Kamran" panose="00000400000000000000" pitchFamily="2" charset="-78"/>
              </a:rPr>
              <a:t>فروش فناوری</a:t>
            </a:r>
          </a:p>
          <a:p>
            <a:pPr marL="0" indent="0" algn="r" rtl="1">
              <a:buNone/>
            </a:pPr>
            <a:r>
              <a:rPr lang="fa-IR" sz="2000" dirty="0">
                <a:solidFill>
                  <a:srgbClr val="002060"/>
                </a:solidFill>
                <a:cs typeface="B Kamran" panose="00000400000000000000" pitchFamily="2" charset="-78"/>
              </a:rPr>
              <a:t>فروش حق بهره برداری</a:t>
            </a:r>
          </a:p>
          <a:p>
            <a:pPr marL="0" indent="0" algn="r" rtl="1">
              <a:buNone/>
            </a:pPr>
            <a:r>
              <a:rPr lang="fa-IR" sz="2000" dirty="0">
                <a:solidFill>
                  <a:srgbClr val="002060"/>
                </a:solidFill>
                <a:cs typeface="B Kamran" panose="00000400000000000000" pitchFamily="2" charset="-78"/>
              </a:rPr>
              <a:t>همکاری با صنعت برای تولید/فروش</a:t>
            </a:r>
          </a:p>
          <a:p>
            <a:pPr marL="0" indent="0" algn="r" rtl="1">
              <a:buNone/>
            </a:pPr>
            <a:r>
              <a:rPr lang="fa-IR" sz="2000" dirty="0">
                <a:solidFill>
                  <a:srgbClr val="002060"/>
                </a:solidFill>
                <a:cs typeface="B Kamran" panose="00000400000000000000" pitchFamily="2" charset="-78"/>
              </a:rPr>
              <a:t>جذب سرمایه از انجل، </a:t>
            </a:r>
            <a:r>
              <a:rPr lang="en-US" sz="2000" dirty="0">
                <a:solidFill>
                  <a:srgbClr val="002060"/>
                </a:solidFill>
                <a:cs typeface="B Kamran" panose="00000400000000000000" pitchFamily="2" charset="-78"/>
              </a:rPr>
              <a:t>VC</a:t>
            </a:r>
            <a:endParaRPr lang="fa-IR" sz="2000" dirty="0">
              <a:solidFill>
                <a:srgbClr val="002060"/>
              </a:solidFill>
              <a:cs typeface="B Kamran" panose="00000400000000000000" pitchFamily="2" charset="-78"/>
            </a:endParaRPr>
          </a:p>
          <a:p>
            <a:pPr marL="0" indent="0" algn="r" rtl="1">
              <a:buNone/>
            </a:pPr>
            <a:r>
              <a:rPr lang="fa-IR" sz="2000" dirty="0">
                <a:solidFill>
                  <a:srgbClr val="002060"/>
                </a:solidFill>
                <a:cs typeface="B Kamran" panose="00000400000000000000" pitchFamily="2" charset="-78"/>
              </a:rPr>
              <a:t>دریافت وام/تسهیلات</a:t>
            </a:r>
          </a:p>
          <a:p>
            <a:pPr marL="0" indent="0" algn="r" rtl="1">
              <a:buNone/>
            </a:pPr>
            <a:r>
              <a:rPr lang="fa-IR" sz="2000" dirty="0">
                <a:solidFill>
                  <a:srgbClr val="002060"/>
                </a:solidFill>
                <a:cs typeface="B Kamran" panose="00000400000000000000" pitchFamily="2" charset="-78"/>
              </a:rPr>
              <a:t>تولید و فروش/پیش فروش محصول</a:t>
            </a:r>
          </a:p>
          <a:p>
            <a:pPr marL="0" indent="0" algn="r" rtl="1">
              <a:buNone/>
            </a:pPr>
            <a:endParaRPr lang="fa-IR" sz="2000" dirty="0" smtClean="0">
              <a:solidFill>
                <a:srgbClr val="002060"/>
              </a:solidFill>
              <a:cs typeface="B Kamran" panose="00000400000000000000" pitchFamily="2" charset="-78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fa-IR" sz="1100" dirty="0" smtClean="0">
                <a:cs typeface="B Titr" panose="00000700000000000000" pitchFamily="2" charset="-78"/>
              </a:rPr>
              <a:t>16</a:t>
            </a:r>
            <a:endParaRPr lang="en-US" sz="1100" dirty="0">
              <a:cs typeface="B Titr" panose="000007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7683993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07080" y="758987"/>
            <a:ext cx="7543800" cy="3017520"/>
          </a:xfrm>
        </p:spPr>
        <p:txBody>
          <a:bodyPr>
            <a:normAutofit/>
          </a:bodyPr>
          <a:lstStyle/>
          <a:p>
            <a:pPr marL="0" indent="0" algn="r" rtl="1">
              <a:buNone/>
            </a:pPr>
            <a:r>
              <a:rPr lang="fa-IR" sz="2000" dirty="0" smtClean="0">
                <a:solidFill>
                  <a:srgbClr val="002060"/>
                </a:solidFill>
                <a:cs typeface="B Kamran" panose="00000400000000000000" pitchFamily="2" charset="-78"/>
              </a:rPr>
              <a:t>آدرس سایت و پایگاه‌های مجازی:</a:t>
            </a:r>
            <a:endParaRPr lang="en-US" sz="2000" dirty="0">
              <a:solidFill>
                <a:srgbClr val="002060"/>
              </a:solidFill>
              <a:cs typeface="B Kamran" panose="00000400000000000000" pitchFamily="2" charset="-78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fa-IR" sz="1100" dirty="0" smtClean="0">
                <a:cs typeface="B Titr" panose="00000700000000000000" pitchFamily="2" charset="-78"/>
              </a:rPr>
              <a:t>17</a:t>
            </a:r>
            <a:endParaRPr lang="en-US" sz="1100" dirty="0">
              <a:cs typeface="B Titr" panose="000007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22493434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2490" y="128470"/>
            <a:ext cx="7543800" cy="1088068"/>
          </a:xfrm>
        </p:spPr>
        <p:txBody>
          <a:bodyPr/>
          <a:lstStyle/>
          <a:p>
            <a:pPr algn="r" rtl="1"/>
            <a:r>
              <a:rPr lang="fa-IR" dirty="0" smtClean="0">
                <a:cs typeface="B Titr" panose="00000700000000000000" pitchFamily="2" charset="-78"/>
              </a:rPr>
              <a:t>موفقیت ها</a:t>
            </a:r>
            <a:endParaRPr lang="en-US" dirty="0">
              <a:cs typeface="B Titr" panose="00000700000000000000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4677" y="1271510"/>
            <a:ext cx="8246070" cy="3416980"/>
          </a:xfrm>
        </p:spPr>
        <p:txBody>
          <a:bodyPr>
            <a:normAutofit/>
          </a:bodyPr>
          <a:lstStyle/>
          <a:p>
            <a:pPr marL="0" indent="0" algn="r" rtl="1">
              <a:buNone/>
            </a:pPr>
            <a:r>
              <a:rPr lang="fa-IR" sz="2000" dirty="0" smtClean="0">
                <a:solidFill>
                  <a:srgbClr val="002060"/>
                </a:solidFill>
                <a:cs typeface="2  Kamran" panose="00000400000000000000" pitchFamily="2" charset="-78"/>
              </a:rPr>
              <a:t>هرگونه دستاورد، امتیاز دانش بنیان یا خلاق(از چه نوع)، جایزه، مقاله، ثبت اختراع، پتنت، برند، لوگو و هر موفقیتی که مرتبط با این محصول و یا مرتبط با تیم است در صورت وجود بیان کنید و در صورت امکان تصویر آن را بگذارید.</a:t>
            </a:r>
          </a:p>
          <a:p>
            <a:pPr marL="0" indent="0" algn="r" rtl="1">
              <a:buNone/>
            </a:pPr>
            <a:r>
              <a:rPr lang="fa-IR" sz="2000" dirty="0" smtClean="0">
                <a:solidFill>
                  <a:srgbClr val="002060"/>
                </a:solidFill>
                <a:cs typeface="2  Kamran" panose="00000400000000000000" pitchFamily="2" charset="-78"/>
              </a:rPr>
              <a:t>مقالات علمی و پژوهشی مرتبط با ایده محوری(درصورت وجود) را ارائه نمایید.</a:t>
            </a:r>
          </a:p>
          <a:p>
            <a:pPr marL="0" indent="0" algn="r" rtl="1">
              <a:buNone/>
            </a:pPr>
            <a:endParaRPr lang="fa-IR" sz="2000" dirty="0">
              <a:solidFill>
                <a:srgbClr val="002060"/>
              </a:solidFill>
              <a:cs typeface="2  Kamran" panose="00000400000000000000" pitchFamily="2" charset="-78"/>
            </a:endParaRPr>
          </a:p>
          <a:p>
            <a:pPr marL="0" indent="0" algn="r" rtl="1">
              <a:buNone/>
            </a:pPr>
            <a:endParaRPr lang="en-US" sz="2000" dirty="0">
              <a:solidFill>
                <a:srgbClr val="002060"/>
              </a:solidFill>
              <a:cs typeface="2  Kamran" panose="00000400000000000000" pitchFamily="2" charset="-78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fa-IR" sz="1100" dirty="0" smtClean="0">
                <a:cs typeface="B Titr" panose="00000700000000000000" pitchFamily="2" charset="-78"/>
              </a:rPr>
              <a:t>18</a:t>
            </a:r>
            <a:endParaRPr lang="en-US" sz="1100" dirty="0">
              <a:cs typeface="B Titr" panose="000007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7850685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128720" y="1350110"/>
            <a:ext cx="476763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r>
              <a:rPr lang="fa-IR" sz="5400" dirty="0" smtClean="0">
                <a:solidFill>
                  <a:schemeClr val="accent5">
                    <a:lumMod val="75000"/>
                  </a:schemeClr>
                </a:solidFill>
                <a:cs typeface="2  Nikoo" panose="00000400000000000000" pitchFamily="2" charset="-78"/>
              </a:rPr>
              <a:t>از توجه شما سپاسگزارم</a:t>
            </a:r>
            <a:endParaRPr lang="en-US" sz="5400" dirty="0">
              <a:solidFill>
                <a:schemeClr val="accent5">
                  <a:lumMod val="75000"/>
                </a:schemeClr>
              </a:solidFill>
              <a:cs typeface="2  Nikoo" panose="00000400000000000000" pitchFamily="2" charset="-78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fa-IR" sz="1100" dirty="0" smtClean="0">
                <a:cs typeface="B Titr" panose="00000700000000000000" pitchFamily="2" charset="-78"/>
              </a:rPr>
              <a:t>19</a:t>
            </a:r>
            <a:endParaRPr lang="en-US" sz="1100" dirty="0">
              <a:cs typeface="B Titr" panose="000007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091006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419295" y="128470"/>
            <a:ext cx="4448710" cy="1700785"/>
          </a:xfrm>
        </p:spPr>
        <p:txBody>
          <a:bodyPr>
            <a:normAutofit/>
          </a:bodyPr>
          <a:lstStyle/>
          <a:p>
            <a:pPr algn="r" rtl="1"/>
            <a:r>
              <a:rPr lang="fa-IR" b="1" dirty="0" smtClean="0">
                <a:cs typeface="B Kamran" panose="00000400000000000000" pitchFamily="2" charset="-78"/>
              </a:rPr>
              <a:t>عنوان ایده محوری:</a:t>
            </a:r>
            <a:r>
              <a:rPr lang="fa-IR" b="1" dirty="0" smtClean="0">
                <a:cs typeface="2  Kamran" panose="00000400000000000000" pitchFamily="2" charset="-78"/>
              </a:rPr>
              <a:t/>
            </a:r>
            <a:br>
              <a:rPr lang="fa-IR" b="1" dirty="0" smtClean="0">
                <a:cs typeface="2  Kamran" panose="00000400000000000000" pitchFamily="2" charset="-78"/>
              </a:rPr>
            </a:br>
            <a:endParaRPr lang="en-US" b="1" dirty="0">
              <a:cs typeface="2  Kamran" panose="00000400000000000000" pitchFamily="2" charset="-78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0" y="3335275"/>
            <a:ext cx="4462675" cy="1469875"/>
          </a:xfrm>
        </p:spPr>
        <p:txBody>
          <a:bodyPr>
            <a:normAutofit/>
          </a:bodyPr>
          <a:lstStyle/>
          <a:p>
            <a:pPr algn="r" rtl="1"/>
            <a:r>
              <a:rPr lang="fa-IR" sz="3600" b="1" dirty="0">
                <a:solidFill>
                  <a:schemeClr val="tx1"/>
                </a:solidFill>
                <a:latin typeface="+mj-lt"/>
                <a:ea typeface="+mj-ea"/>
                <a:cs typeface="B Kamran" panose="00000400000000000000" pitchFamily="2" charset="-78"/>
              </a:rPr>
              <a:t>نام شرکت/تیم</a:t>
            </a:r>
            <a:r>
              <a:rPr lang="fa-IR" sz="3600" b="1" dirty="0" smtClean="0">
                <a:solidFill>
                  <a:schemeClr val="tx1"/>
                </a:solidFill>
                <a:latin typeface="+mj-lt"/>
                <a:ea typeface="+mj-ea"/>
                <a:cs typeface="B Kamran" panose="00000400000000000000" pitchFamily="2" charset="-78"/>
              </a:rPr>
              <a:t>:</a:t>
            </a:r>
          </a:p>
          <a:p>
            <a:endParaRPr lang="en-US" sz="3600" b="1" dirty="0">
              <a:solidFill>
                <a:schemeClr val="tx1"/>
              </a:solidFill>
              <a:latin typeface="+mj-lt"/>
              <a:ea typeface="+mj-ea"/>
              <a:cs typeface="2  Kamran" panose="00000400000000000000" pitchFamily="2" charset="-78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167986" y="4709620"/>
            <a:ext cx="1241378" cy="409063"/>
          </a:xfrm>
        </p:spPr>
        <p:txBody>
          <a:bodyPr/>
          <a:lstStyle/>
          <a:p>
            <a:r>
              <a:rPr lang="fa-IR" sz="1100" dirty="0" smtClean="0">
                <a:cs typeface="B Titr" panose="00000700000000000000" pitchFamily="2" charset="-78"/>
              </a:rPr>
              <a:t>2</a:t>
            </a:r>
            <a:endParaRPr lang="en-US" sz="1100" dirty="0">
              <a:cs typeface="B Titr" panose="000007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2468" y="1335640"/>
            <a:ext cx="864056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fa-IR" sz="2400" dirty="0">
                <a:solidFill>
                  <a:srgbClr val="002060"/>
                </a:solidFill>
                <a:cs typeface="2  Kamran" panose="00000400000000000000" pitchFamily="2" charset="-78"/>
              </a:rPr>
              <a:t>اسلاید ذخیره بسازید</a:t>
            </a:r>
            <a:r>
              <a:rPr lang="fa-IR" sz="2400" dirty="0" smtClean="0">
                <a:solidFill>
                  <a:srgbClr val="002060"/>
                </a:solidFill>
                <a:cs typeface="2  Kamran" panose="00000400000000000000" pitchFamily="2" charset="-78"/>
              </a:rPr>
              <a:t>.</a:t>
            </a:r>
          </a:p>
          <a:p>
            <a:pPr algn="r" rtl="1"/>
            <a:endParaRPr lang="fa-IR" sz="2400" dirty="0">
              <a:solidFill>
                <a:srgbClr val="002060"/>
              </a:solidFill>
              <a:cs typeface="2  Kamran" panose="00000400000000000000" pitchFamily="2" charset="-78"/>
            </a:endParaRPr>
          </a:p>
          <a:p>
            <a:pPr algn="r" rtl="1"/>
            <a:r>
              <a:rPr lang="fa-IR" sz="2400" dirty="0">
                <a:solidFill>
                  <a:srgbClr val="002060"/>
                </a:solidFill>
                <a:cs typeface="2  Kamran" panose="00000400000000000000" pitchFamily="2" charset="-78"/>
              </a:rPr>
              <a:t>هرآنچه فکر می‌کنید مهم است و ممکن است در جلسه ارائه به آن نیاز داشته باشید را در این اسلاید قرار دهید.</a:t>
            </a:r>
          </a:p>
          <a:p>
            <a:pPr algn="r" rtl="1"/>
            <a:r>
              <a:rPr lang="fa-IR" sz="2400" dirty="0">
                <a:solidFill>
                  <a:srgbClr val="002060"/>
                </a:solidFill>
                <a:cs typeface="2  Kamran" panose="00000400000000000000" pitchFamily="2" charset="-78"/>
              </a:rPr>
              <a:t>این موارد ممکن است شامل نتایج آنالیز، جزئیات فنی محصول و ... باشد.</a:t>
            </a:r>
            <a:endParaRPr lang="en-US" sz="2400" dirty="0">
              <a:solidFill>
                <a:srgbClr val="002060"/>
              </a:solidFill>
              <a:cs typeface="2  Kamran" panose="00000400000000000000" pitchFamily="2" charset="-78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825447" y="380144"/>
            <a:ext cx="307197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fa-IR" sz="36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+mj-lt"/>
                <a:ea typeface="+mj-ea"/>
                <a:cs typeface="2  Titr" panose="00000700000000000000" pitchFamily="2" charset="-78"/>
              </a:rPr>
              <a:t>موضوع اسلاید: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fa-IR" sz="1100" dirty="0" smtClean="0">
                <a:cs typeface="B Titr" panose="00000700000000000000" pitchFamily="2" charset="-78"/>
              </a:rPr>
              <a:t>20</a:t>
            </a:r>
            <a:endParaRPr lang="en-US" sz="1100" dirty="0">
              <a:cs typeface="B Titr" panose="000007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3196484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48965" y="586585"/>
            <a:ext cx="3734953" cy="64633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/>
            </a:solidFill>
          </a:ln>
        </p:spPr>
        <p:txBody>
          <a:bodyPr wrap="square" rtlCol="0">
            <a:spAutoFit/>
          </a:bodyPr>
          <a:lstStyle/>
          <a:p>
            <a:pPr algn="just" rtl="1"/>
            <a:r>
              <a:rPr lang="fa-IR" b="1" dirty="0" smtClean="0">
                <a:solidFill>
                  <a:srgbClr val="002060"/>
                </a:solidFill>
                <a:cs typeface="2  Kamran" panose="00000400000000000000" pitchFamily="2" charset="-78"/>
              </a:rPr>
              <a:t>از اسلاید‌های مشخص شده در تمپلیت این فایل استفاده کنید و سعی کنید </a:t>
            </a:r>
            <a:r>
              <a:rPr lang="fa-IR" b="1" u="sng" dirty="0" smtClean="0">
                <a:solidFill>
                  <a:srgbClr val="FF0000"/>
                </a:solidFill>
                <a:cs typeface="2  Kamran" panose="00000400000000000000" pitchFamily="2" charset="-78"/>
              </a:rPr>
              <a:t>تمامی اطلاعات خواسته شده را تکمیل کنید</a:t>
            </a:r>
            <a:r>
              <a:rPr lang="fa-IR" b="1" dirty="0" smtClean="0">
                <a:solidFill>
                  <a:srgbClr val="002060"/>
                </a:solidFill>
                <a:cs typeface="2  Kamran" panose="00000400000000000000" pitchFamily="2" charset="-78"/>
              </a:rPr>
              <a:t>.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825447" y="69838"/>
            <a:ext cx="307197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fa-IR" sz="3600" dirty="0" smtClean="0">
                <a:solidFill>
                  <a:prstClr val="black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 Light" panose="020F0302020204030204"/>
                <a:ea typeface="+mj-ea"/>
                <a:cs typeface="2  Titr" panose="00000700000000000000" pitchFamily="2" charset="-78"/>
              </a:rPr>
              <a:t>نکات مهم در ارائه</a:t>
            </a:r>
            <a:endParaRPr lang="fa-IR" sz="3600" dirty="0">
              <a:solidFill>
                <a:prstClr val="black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Calibri Light" panose="020F0302020204030204"/>
              <a:ea typeface="+mj-ea"/>
              <a:cs typeface="2  Titr" panose="00000700000000000000" pitchFamily="2" charset="-78"/>
            </a:endParaRPr>
          </a:p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572000" y="993168"/>
            <a:ext cx="4116511" cy="646331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rgbClr val="A4660C"/>
            </a:solidFill>
          </a:ln>
        </p:spPr>
        <p:txBody>
          <a:bodyPr wrap="square" rtlCol="0">
            <a:spAutoFit/>
          </a:bodyPr>
          <a:lstStyle/>
          <a:p>
            <a:pPr algn="just" rtl="1"/>
            <a:r>
              <a:rPr lang="fa-IR" b="1" dirty="0">
                <a:solidFill>
                  <a:srgbClr val="002060"/>
                </a:solidFill>
                <a:cs typeface="2  Kamran" panose="00000400000000000000" pitchFamily="2" charset="-78"/>
              </a:rPr>
              <a:t>مدت زمان ارائه ی شما حداکثر </a:t>
            </a:r>
            <a:r>
              <a:rPr lang="fa-IR" b="1" dirty="0">
                <a:solidFill>
                  <a:srgbClr val="FF0000"/>
                </a:solidFill>
                <a:cs typeface="2  Kamran" panose="00000400000000000000" pitchFamily="2" charset="-78"/>
              </a:rPr>
              <a:t>15</a:t>
            </a:r>
            <a:r>
              <a:rPr lang="fa-IR" b="1" dirty="0">
                <a:solidFill>
                  <a:srgbClr val="002060"/>
                </a:solidFill>
                <a:cs typeface="2  Kamran" panose="00000400000000000000" pitchFamily="2" charset="-78"/>
              </a:rPr>
              <a:t> دقیقه است. سعی کنید </a:t>
            </a:r>
            <a:r>
              <a:rPr lang="fa-IR" b="1" dirty="0" smtClean="0">
                <a:solidFill>
                  <a:srgbClr val="002060"/>
                </a:solidFill>
                <a:cs typeface="2  Kamran" panose="00000400000000000000" pitchFamily="2" charset="-78"/>
              </a:rPr>
              <a:t>در </a:t>
            </a:r>
            <a:r>
              <a:rPr lang="fa-IR" b="1" dirty="0">
                <a:solidFill>
                  <a:srgbClr val="002060"/>
                </a:solidFill>
                <a:cs typeface="2  Kamran" panose="00000400000000000000" pitchFamily="2" charset="-78"/>
              </a:rPr>
              <a:t>این زمان ارائه خود را به تمام برسانید و به نکات مهم اشاره کنید.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877410" y="3180033"/>
            <a:ext cx="3750483" cy="646331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>
                <a:lumMod val="40000"/>
                <a:lumOff val="60000"/>
              </a:schemeClr>
            </a:solidFill>
          </a:ln>
        </p:spPr>
        <p:txBody>
          <a:bodyPr wrap="square" rtlCol="0">
            <a:spAutoFit/>
          </a:bodyPr>
          <a:lstStyle/>
          <a:p>
            <a:pPr algn="r" rtl="1"/>
            <a:r>
              <a:rPr lang="fa-IR" b="1" dirty="0">
                <a:solidFill>
                  <a:srgbClr val="002060"/>
                </a:solidFill>
                <a:cs typeface="2  Kamran" panose="00000400000000000000" pitchFamily="2" charset="-78"/>
              </a:rPr>
              <a:t>درصورتیکه یک اسلاید برای مطالب شما کافی نبود می توانید آن موضوع ر</a:t>
            </a:r>
            <a:r>
              <a:rPr lang="fa-IR" b="1" dirty="0" smtClean="0">
                <a:solidFill>
                  <a:srgbClr val="002060"/>
                </a:solidFill>
                <a:cs typeface="2  Kamran" panose="00000400000000000000" pitchFamily="2" charset="-78"/>
              </a:rPr>
              <a:t>ا </a:t>
            </a:r>
            <a:r>
              <a:rPr lang="fa-IR" b="1" dirty="0">
                <a:solidFill>
                  <a:srgbClr val="002060"/>
                </a:solidFill>
                <a:cs typeface="2  Kamran" panose="00000400000000000000" pitchFamily="2" charset="-78"/>
              </a:rPr>
              <a:t>در چند اسلاید </a:t>
            </a:r>
            <a:r>
              <a:rPr lang="fa-IR" b="1" u="sng" dirty="0">
                <a:solidFill>
                  <a:srgbClr val="FF0000"/>
                </a:solidFill>
                <a:cs typeface="2  Kamran" panose="00000400000000000000" pitchFamily="2" charset="-78"/>
              </a:rPr>
              <a:t>با تمپلیت یکسان </a:t>
            </a:r>
            <a:r>
              <a:rPr lang="fa-IR" b="1" dirty="0">
                <a:solidFill>
                  <a:srgbClr val="002060"/>
                </a:solidFill>
                <a:cs typeface="2  Kamran" panose="00000400000000000000" pitchFamily="2" charset="-78"/>
              </a:rPr>
              <a:t>ارائه نمایید.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27376" y="1745582"/>
            <a:ext cx="3756542" cy="646331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pPr algn="just" rtl="1"/>
            <a:r>
              <a:rPr lang="fa-IR" b="1" dirty="0">
                <a:solidFill>
                  <a:srgbClr val="002060"/>
                </a:solidFill>
                <a:cs typeface="2  Kamran" panose="00000400000000000000" pitchFamily="2" charset="-78"/>
              </a:rPr>
              <a:t>سعی کنید تا حدالامکان از قرار دادن متن زیاد در اسلایدها خودداری کنید و </a:t>
            </a:r>
            <a:r>
              <a:rPr lang="fa-IR" b="1" dirty="0" smtClean="0">
                <a:solidFill>
                  <a:srgbClr val="002060"/>
                </a:solidFill>
                <a:cs typeface="2  Kamran" panose="00000400000000000000" pitchFamily="2" charset="-78"/>
              </a:rPr>
              <a:t>خودتان توضیحات </a:t>
            </a:r>
            <a:r>
              <a:rPr lang="fa-IR" b="1" dirty="0">
                <a:solidFill>
                  <a:srgbClr val="002060"/>
                </a:solidFill>
                <a:cs typeface="2  Kamran" panose="00000400000000000000" pitchFamily="2" charset="-78"/>
              </a:rPr>
              <a:t>لازم را در جلسه بیان کنید.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01670" y="2934088"/>
            <a:ext cx="3756542" cy="92333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pPr algn="just" rtl="1"/>
            <a:r>
              <a:rPr lang="fa-IR" b="1" dirty="0" smtClean="0">
                <a:solidFill>
                  <a:srgbClr val="002060"/>
                </a:solidFill>
                <a:cs typeface="2  Kamran" panose="00000400000000000000" pitchFamily="2" charset="-78"/>
              </a:rPr>
              <a:t>برای ارتباط </a:t>
            </a:r>
            <a:r>
              <a:rPr lang="fa-IR" b="1" dirty="0">
                <a:solidFill>
                  <a:srgbClr val="002060"/>
                </a:solidFill>
                <a:cs typeface="2  Kamran" panose="00000400000000000000" pitchFamily="2" charset="-78"/>
              </a:rPr>
              <a:t>با واحد جذب و پذیرش پارک می‌توانید با شماره تماس </a:t>
            </a:r>
            <a:r>
              <a:rPr lang="fa-IR" b="1" u="sng" dirty="0">
                <a:solidFill>
                  <a:srgbClr val="FF0000"/>
                </a:solidFill>
                <a:cs typeface="2  Kamran" panose="00000400000000000000" pitchFamily="2" charset="-78"/>
              </a:rPr>
              <a:t>04432751240 الی 42 داخلی 116</a:t>
            </a:r>
            <a:r>
              <a:rPr lang="fa-IR" b="1" dirty="0">
                <a:solidFill>
                  <a:srgbClr val="002060"/>
                </a:solidFill>
                <a:cs typeface="2  Kamran" panose="00000400000000000000" pitchFamily="2" charset="-78"/>
              </a:rPr>
              <a:t> </a:t>
            </a:r>
            <a:r>
              <a:rPr lang="fa-IR" b="1" dirty="0" smtClean="0">
                <a:solidFill>
                  <a:srgbClr val="002060"/>
                </a:solidFill>
                <a:cs typeface="2  Kamran" panose="00000400000000000000" pitchFamily="2" charset="-78"/>
              </a:rPr>
              <a:t>سرکار خانم </a:t>
            </a:r>
            <a:r>
              <a:rPr lang="fa-IR" b="1" dirty="0">
                <a:solidFill>
                  <a:srgbClr val="002060"/>
                </a:solidFill>
                <a:cs typeface="2  Kamran" panose="00000400000000000000" pitchFamily="2" charset="-78"/>
              </a:rPr>
              <a:t>لطف دوخت تماس بگیرید و سوالات خود را مطرح کنید.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0" y="1930248"/>
            <a:ext cx="4116511" cy="92333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pPr algn="just" rtl="1"/>
            <a:r>
              <a:rPr lang="fa-IR" b="1" dirty="0" smtClean="0">
                <a:solidFill>
                  <a:srgbClr val="002060"/>
                </a:solidFill>
                <a:cs typeface="2  Kamran" panose="00000400000000000000" pitchFamily="2" charset="-78"/>
              </a:rPr>
              <a:t>هدف از طرح سوالات در اسلایدها، تبیین </a:t>
            </a:r>
            <a:r>
              <a:rPr lang="fa-IR" b="1" dirty="0" smtClean="0">
                <a:solidFill>
                  <a:srgbClr val="FF0000"/>
                </a:solidFill>
                <a:cs typeface="2  Kamran" panose="00000400000000000000" pitchFamily="2" charset="-78"/>
              </a:rPr>
              <a:t>محتوای</a:t>
            </a:r>
            <a:r>
              <a:rPr lang="fa-IR" b="1" dirty="0" smtClean="0">
                <a:solidFill>
                  <a:srgbClr val="002060"/>
                </a:solidFill>
                <a:cs typeface="2  Kamran" panose="00000400000000000000" pitchFamily="2" charset="-78"/>
              </a:rPr>
              <a:t> آن است</a:t>
            </a:r>
          </a:p>
          <a:p>
            <a:pPr marL="342900" indent="-342900" algn="just" rtl="1">
              <a:buClr>
                <a:srgbClr val="FF0000"/>
              </a:buClr>
              <a:buFont typeface="+mj-lt"/>
              <a:buAutoNum type="arabicPeriod"/>
            </a:pPr>
            <a:r>
              <a:rPr lang="fa-IR" b="1" dirty="0" smtClean="0">
                <a:solidFill>
                  <a:srgbClr val="002060"/>
                </a:solidFill>
                <a:cs typeface="2  Kamran" panose="00000400000000000000" pitchFamily="2" charset="-78"/>
              </a:rPr>
              <a:t> </a:t>
            </a:r>
            <a:r>
              <a:rPr lang="fa-IR" b="1" u="sng" dirty="0" smtClean="0">
                <a:solidFill>
                  <a:srgbClr val="FF0000"/>
                </a:solidFill>
                <a:cs typeface="2  Kamran" panose="00000400000000000000" pitchFamily="2" charset="-78"/>
              </a:rPr>
              <a:t>الزامی به پاسخ دادن مستقیم به تک تک  آنها وجود ندارد. </a:t>
            </a:r>
          </a:p>
          <a:p>
            <a:pPr marL="342900" indent="-342900" algn="just" rtl="1">
              <a:buFont typeface="+mj-lt"/>
              <a:buAutoNum type="arabicPeriod"/>
            </a:pPr>
            <a:r>
              <a:rPr lang="fa-IR" b="1" u="sng" dirty="0" smtClean="0">
                <a:solidFill>
                  <a:srgbClr val="FF0000"/>
                </a:solidFill>
                <a:cs typeface="2  Kamran" panose="00000400000000000000" pitchFamily="2" charset="-78"/>
              </a:rPr>
              <a:t>مطالب خود را جایگزین متن اسلایدها نمایید.</a:t>
            </a:r>
            <a:endParaRPr lang="fa-IR" b="1" u="sng" dirty="0">
              <a:solidFill>
                <a:srgbClr val="FF0000"/>
              </a:solidFill>
              <a:cs typeface="2  Kamran" panose="00000400000000000000" pitchFamily="2" charset="-78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74341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839" y="537287"/>
            <a:ext cx="7543800" cy="563731"/>
          </a:xfrm>
        </p:spPr>
        <p:txBody>
          <a:bodyPr>
            <a:normAutofit/>
          </a:bodyPr>
          <a:lstStyle/>
          <a:p>
            <a:pPr algn="r" rtl="1"/>
            <a:r>
              <a:rPr lang="fa-IR" dirty="0" smtClean="0">
                <a:cs typeface="B Titr" panose="00000700000000000000" pitchFamily="2" charset="-78"/>
              </a:rPr>
              <a:t>معرفی ایده</a:t>
            </a:r>
            <a:endParaRPr lang="en-US" dirty="0">
              <a:cs typeface="B Titr" panose="00000700000000000000" pitchFamily="2" charset="-78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96579" y="1655520"/>
            <a:ext cx="8129425" cy="23529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>
              <a:lnSpc>
                <a:spcPct val="150000"/>
              </a:lnSpc>
            </a:pPr>
            <a:r>
              <a:rPr lang="fa-IR" sz="2000" dirty="0">
                <a:solidFill>
                  <a:srgbClr val="002060"/>
                </a:solidFill>
                <a:cs typeface="B Kamran" panose="00000400000000000000" pitchFamily="2" charset="-78"/>
              </a:rPr>
              <a:t>این بخش را به چند پاراگراف تقسیم کنید:</a:t>
            </a:r>
          </a:p>
          <a:p>
            <a:pPr marL="342900" indent="-342900" algn="r" rtl="1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a-IR" sz="2000" dirty="0">
                <a:solidFill>
                  <a:srgbClr val="002060"/>
                </a:solidFill>
                <a:cs typeface="B Kamran" panose="00000400000000000000" pitchFamily="2" charset="-78"/>
              </a:rPr>
              <a:t>معرفی کلی ایده و فناوری بکار رفته در آن</a:t>
            </a:r>
          </a:p>
          <a:p>
            <a:pPr marL="342900" indent="-342900" algn="r" rtl="1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a-IR" sz="2000" dirty="0">
                <a:solidFill>
                  <a:srgbClr val="002060"/>
                </a:solidFill>
                <a:cs typeface="B Kamran" panose="00000400000000000000" pitchFamily="2" charset="-78"/>
              </a:rPr>
              <a:t>معرفی کاربرد و حوزه های کاربرد</a:t>
            </a:r>
          </a:p>
          <a:p>
            <a:pPr marL="342900" indent="-342900" algn="r" rtl="1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a-IR" sz="2000" dirty="0">
                <a:solidFill>
                  <a:srgbClr val="002060"/>
                </a:solidFill>
                <a:cs typeface="B Kamran" panose="00000400000000000000" pitchFamily="2" charset="-78"/>
              </a:rPr>
              <a:t>سطح آمادگی فنی محصول شامل اثبات عملکرد، نمونه آزمایشگاهی، نمونه اولیه، پایلوت، نمونه نیمه صنعتی، محصول صنعتی </a:t>
            </a:r>
          </a:p>
          <a:p>
            <a:pPr algn="r" rtl="1">
              <a:lnSpc>
                <a:spcPct val="150000"/>
              </a:lnSpc>
            </a:pPr>
            <a:endParaRPr lang="en-US" sz="2000" dirty="0">
              <a:cs typeface="B Kamran" panose="00000400000000000000" pitchFamily="2" charset="-78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96260" y="221272"/>
            <a:ext cx="1527050" cy="1477328"/>
          </a:xfrm>
          <a:prstGeom prst="rect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endParaRPr lang="fa-IR" dirty="0" smtClean="0">
              <a:cs typeface="2  Kamran" panose="00000400000000000000" pitchFamily="2" charset="-78"/>
            </a:endParaRPr>
          </a:p>
          <a:p>
            <a:pPr algn="ctr"/>
            <a:endParaRPr lang="fa-IR" dirty="0">
              <a:cs typeface="2  Kamran" panose="00000400000000000000" pitchFamily="2" charset="-78"/>
            </a:endParaRPr>
          </a:p>
          <a:p>
            <a:pPr algn="ctr"/>
            <a:r>
              <a:rPr lang="fa-IR" dirty="0" smtClean="0">
                <a:cs typeface="2  Kamran" panose="00000400000000000000" pitchFamily="2" charset="-78"/>
              </a:rPr>
              <a:t>عکس از ایده/محصول</a:t>
            </a:r>
            <a:endParaRPr lang="fa-IR" dirty="0">
              <a:cs typeface="2  Kamran" panose="00000400000000000000" pitchFamily="2" charset="-78"/>
            </a:endParaRPr>
          </a:p>
          <a:p>
            <a:r>
              <a:rPr lang="fa-IR" dirty="0" smtClean="0"/>
              <a:t> </a:t>
            </a:r>
          </a:p>
          <a:p>
            <a:endParaRPr lang="fa-IR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fa-IR" sz="1100" dirty="0" smtClean="0">
                <a:cs typeface="B Titr" panose="00000700000000000000" pitchFamily="2" charset="-78"/>
              </a:rPr>
              <a:t>3</a:t>
            </a:r>
            <a:endParaRPr lang="en-US" sz="1100" dirty="0">
              <a:cs typeface="B Titr" panose="000007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59785" y="68157"/>
            <a:ext cx="7543800" cy="1088068"/>
          </a:xfrm>
        </p:spPr>
        <p:txBody>
          <a:bodyPr/>
          <a:lstStyle/>
          <a:p>
            <a:pPr algn="r" rtl="1"/>
            <a:r>
              <a:rPr lang="fa-IR" dirty="0" smtClean="0">
                <a:cs typeface="B Titr" panose="00000700000000000000" pitchFamily="2" charset="-78"/>
              </a:rPr>
              <a:t>توجیه فنی و اقتصادی ایده</a:t>
            </a:r>
            <a:endParaRPr lang="en-US" dirty="0">
              <a:cs typeface="B Titr" panose="00000700000000000000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6260" y="1848309"/>
            <a:ext cx="8856890" cy="2877851"/>
          </a:xfrm>
        </p:spPr>
        <p:txBody>
          <a:bodyPr>
            <a:normAutofit fontScale="55000" lnSpcReduction="20000"/>
          </a:bodyPr>
          <a:lstStyle/>
          <a:p>
            <a:pPr marL="914400" lvl="1" indent="-457200" algn="justLow" rtl="1">
              <a:lnSpc>
                <a:spcPct val="150000"/>
              </a:lnSpc>
              <a:spcBef>
                <a:spcPts val="3000"/>
              </a:spcBef>
              <a:spcAft>
                <a:spcPts val="0"/>
              </a:spcAft>
              <a:buClr>
                <a:srgbClr val="002060"/>
              </a:buClr>
              <a:buFont typeface="Arial" panose="020B0604020202020204" pitchFamily="34" charset="0"/>
              <a:buChar char="•"/>
            </a:pPr>
            <a:r>
              <a:rPr lang="fa-IR" sz="3200" dirty="0">
                <a:solidFill>
                  <a:srgbClr val="002060"/>
                </a:solidFill>
                <a:cs typeface="B Kamran" panose="00000400000000000000" pitchFamily="2" charset="-78"/>
              </a:rPr>
              <a:t>مواد اولیه مصرفی شما و نحوه تامین آن چیست؟</a:t>
            </a:r>
            <a:endParaRPr lang="en-US" sz="3200" dirty="0">
              <a:solidFill>
                <a:srgbClr val="002060"/>
              </a:solidFill>
              <a:cs typeface="B Kamran" panose="00000400000000000000" pitchFamily="2" charset="-78"/>
            </a:endParaRPr>
          </a:p>
          <a:p>
            <a:pPr marL="914400" lvl="1" indent="-457200" algn="justLow" rtl="1">
              <a:lnSpc>
                <a:spcPct val="150000"/>
              </a:lnSpc>
              <a:spcAft>
                <a:spcPts val="0"/>
              </a:spcAft>
              <a:buClr>
                <a:srgbClr val="002060"/>
              </a:buClr>
              <a:buFont typeface="Arial" panose="020B0604020202020204" pitchFamily="34" charset="0"/>
              <a:buChar char="•"/>
            </a:pPr>
            <a:r>
              <a:rPr lang="fa-IR" sz="3200" dirty="0">
                <a:solidFill>
                  <a:srgbClr val="002060"/>
                </a:solidFill>
                <a:cs typeface="B Kamran" panose="00000400000000000000" pitchFamily="2" charset="-78"/>
              </a:rPr>
              <a:t>قیمت محصولات/خدمات شما چقدر است؟ نحوه محاسبه قیمت فروش را شرح دهید.</a:t>
            </a:r>
          </a:p>
          <a:p>
            <a:pPr marL="914400" lvl="1" indent="-457200" algn="justLow" rtl="1">
              <a:lnSpc>
                <a:spcPct val="150000"/>
              </a:lnSpc>
              <a:spcAft>
                <a:spcPts val="0"/>
              </a:spcAft>
              <a:buClr>
                <a:srgbClr val="002060"/>
              </a:buClr>
              <a:buFont typeface="Arial" panose="020B0604020202020204" pitchFamily="34" charset="0"/>
              <a:buChar char="•"/>
            </a:pPr>
            <a:r>
              <a:rPr lang="fa-IR" sz="3200" dirty="0">
                <a:solidFill>
                  <a:srgbClr val="002060"/>
                </a:solidFill>
                <a:cs typeface="B Kamran" panose="00000400000000000000" pitchFamily="2" charset="-78"/>
              </a:rPr>
              <a:t>مخاطبین و مصرف کنندگان شما چه کسانی هستند؟ (محلی- استانی- کشوری- بین­المللی)</a:t>
            </a:r>
          </a:p>
          <a:p>
            <a:pPr marL="914400" lvl="1" indent="-457200" algn="justLow" rtl="1">
              <a:lnSpc>
                <a:spcPct val="150000"/>
              </a:lnSpc>
              <a:spcAft>
                <a:spcPts val="0"/>
              </a:spcAft>
              <a:buClr>
                <a:srgbClr val="002060"/>
              </a:buClr>
              <a:buFont typeface="Arial" panose="020B0604020202020204" pitchFamily="34" charset="0"/>
              <a:buChar char="•"/>
            </a:pPr>
            <a:r>
              <a:rPr lang="fa-IR" sz="3200" dirty="0">
                <a:solidFill>
                  <a:srgbClr val="002060"/>
                </a:solidFill>
                <a:cs typeface="B Kamran" panose="00000400000000000000" pitchFamily="2" charset="-78"/>
              </a:rPr>
              <a:t>برای راه اندازی کسب و کارتان چه میزان سرمایه­ مورد نیاز است؟ نحوه محاسبه میزان سرمایه را به تفکیک </a:t>
            </a:r>
            <a:r>
              <a:rPr lang="fa-IR" sz="3200" dirty="0" smtClean="0">
                <a:solidFill>
                  <a:srgbClr val="002060"/>
                </a:solidFill>
                <a:cs typeface="B Kamran" panose="00000400000000000000" pitchFamily="2" charset="-78"/>
              </a:rPr>
              <a:t>شرح دهید:(</a:t>
            </a:r>
            <a:r>
              <a:rPr lang="fa-IR" sz="3200" dirty="0">
                <a:solidFill>
                  <a:srgbClr val="002060"/>
                </a:solidFill>
                <a:cs typeface="B Kamran" panose="00000400000000000000" pitchFamily="2" charset="-78"/>
              </a:rPr>
              <a:t>خرید تجهیزات، اجاره، هزینه نیروی انسانی، هزینه تست، هزینه سربار، تامین مواد اولیه و </a:t>
            </a:r>
            <a:r>
              <a:rPr lang="fa-IR" sz="3200" dirty="0" smtClean="0">
                <a:solidFill>
                  <a:srgbClr val="002060"/>
                </a:solidFill>
                <a:cs typeface="B Kamran" panose="00000400000000000000" pitchFamily="2" charset="-78"/>
              </a:rPr>
              <a:t>سایر)</a:t>
            </a:r>
          </a:p>
          <a:p>
            <a:pPr marL="914400" lvl="1" indent="-457200" algn="justLow" rtl="1">
              <a:lnSpc>
                <a:spcPct val="150000"/>
              </a:lnSpc>
              <a:spcAft>
                <a:spcPts val="0"/>
              </a:spcAft>
              <a:buClr>
                <a:srgbClr val="002060"/>
              </a:buClr>
              <a:buFont typeface="Arial" panose="020B0604020202020204" pitchFamily="34" charset="0"/>
              <a:buChar char="•"/>
            </a:pPr>
            <a:r>
              <a:rPr lang="fa-IR" sz="3200" dirty="0" smtClean="0">
                <a:solidFill>
                  <a:srgbClr val="002060"/>
                </a:solidFill>
                <a:cs typeface="B Kamran" panose="00000400000000000000" pitchFamily="2" charset="-78"/>
              </a:rPr>
              <a:t>برنامه </a:t>
            </a:r>
            <a:r>
              <a:rPr lang="fa-IR" sz="3200" dirty="0">
                <a:solidFill>
                  <a:srgbClr val="002060"/>
                </a:solidFill>
                <a:cs typeface="B Kamran" panose="00000400000000000000" pitchFamily="2" charset="-78"/>
              </a:rPr>
              <a:t>شما برای تامین مالی کسب و کارتان چیست؟ ( آورده شخصی/ استفاده از تسهیلات/ استفاده از سرمایه گذار/ مشارکت و ...)</a:t>
            </a:r>
            <a:endParaRPr lang="en-US" sz="3200" dirty="0">
              <a:solidFill>
                <a:srgbClr val="002060"/>
              </a:solidFill>
              <a:cs typeface="B Kamran" panose="00000400000000000000" pitchFamily="2" charset="-78"/>
            </a:endParaRPr>
          </a:p>
          <a:p>
            <a:pPr marL="628650" lvl="1" indent="-171450" algn="justLow" rtl="1">
              <a:lnSpc>
                <a:spcPct val="150000"/>
              </a:lnSpc>
              <a:spcAft>
                <a:spcPts val="0"/>
              </a:spcAft>
            </a:pPr>
            <a:endParaRPr lang="en-US" sz="1100" dirty="0">
              <a:latin typeface="Times New Roman" panose="02020603050405020304" pitchFamily="18" charset="0"/>
              <a:ea typeface="Times New Roman" panose="02020603050405020304" pitchFamily="18" charset="0"/>
              <a:cs typeface="B Nazanin" panose="00000400000000000000" pitchFamily="2" charset="-78"/>
            </a:endParaRPr>
          </a:p>
          <a:p>
            <a:pPr algn="just" rtl="1">
              <a:buFont typeface="Arial" panose="020B0604020202020204" pitchFamily="34" charset="0"/>
              <a:buChar char="•"/>
            </a:pPr>
            <a:endParaRPr lang="fa-IR" dirty="0" smtClean="0"/>
          </a:p>
        </p:txBody>
      </p:sp>
      <p:sp>
        <p:nvSpPr>
          <p:cNvPr id="4" name="Rectangle 3"/>
          <p:cNvSpPr/>
          <p:nvPr/>
        </p:nvSpPr>
        <p:spPr>
          <a:xfrm>
            <a:off x="296260" y="1329520"/>
            <a:ext cx="8113103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r>
              <a:rPr lang="fa-IR" sz="2000" dirty="0" smtClean="0">
                <a:solidFill>
                  <a:srgbClr val="002060"/>
                </a:solidFill>
                <a:cs typeface="B Kamran" panose="00000400000000000000" pitchFamily="2" charset="-78"/>
              </a:rPr>
              <a:t>درصورت </a:t>
            </a:r>
            <a:r>
              <a:rPr lang="fa-IR" sz="2000" dirty="0">
                <a:solidFill>
                  <a:srgbClr val="002060"/>
                </a:solidFill>
                <a:cs typeface="B Kamran" panose="00000400000000000000" pitchFamily="2" charset="-78"/>
              </a:rPr>
              <a:t>وجود برنامه کاری(</a:t>
            </a:r>
            <a:r>
              <a:rPr lang="en-US" sz="2000" dirty="0">
                <a:solidFill>
                  <a:srgbClr val="002060"/>
                </a:solidFill>
                <a:cs typeface="B Kamran" panose="00000400000000000000" pitchFamily="2" charset="-78"/>
              </a:rPr>
              <a:t>BP</a:t>
            </a:r>
            <a:r>
              <a:rPr lang="fa-IR" sz="2000" dirty="0">
                <a:solidFill>
                  <a:srgbClr val="002060"/>
                </a:solidFill>
                <a:cs typeface="B Kamran" panose="00000400000000000000" pitchFamily="2" charset="-78"/>
              </a:rPr>
              <a:t>) آنرا به واحد جذب و پذیرش ارائه </a:t>
            </a:r>
            <a:r>
              <a:rPr lang="fa-IR" sz="2000" dirty="0" smtClean="0">
                <a:solidFill>
                  <a:srgbClr val="002060"/>
                </a:solidFill>
                <a:cs typeface="B Kamran" panose="00000400000000000000" pitchFamily="2" charset="-78"/>
              </a:rPr>
              <a:t>نمایید. در </a:t>
            </a:r>
            <a:r>
              <a:rPr lang="fa-IR" sz="2000" dirty="0">
                <a:solidFill>
                  <a:srgbClr val="002060"/>
                </a:solidFill>
                <a:cs typeface="B Kamran" panose="00000400000000000000" pitchFamily="2" charset="-78"/>
              </a:rPr>
              <a:t>غیر اینصورت به سوالات زیر پاسخ دهید:</a:t>
            </a:r>
            <a:endParaRPr lang="en-US" sz="2000" dirty="0">
              <a:solidFill>
                <a:srgbClr val="002060"/>
              </a:solidFill>
              <a:cs typeface="B Kamran" panose="00000400000000000000" pitchFamily="2" charset="-78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fa-IR" sz="1100" dirty="0" smtClean="0">
                <a:cs typeface="B Titr" panose="00000700000000000000" pitchFamily="2" charset="-78"/>
              </a:rPr>
              <a:t>4</a:t>
            </a:r>
            <a:endParaRPr lang="en-US" sz="1100" dirty="0">
              <a:cs typeface="B Titr" panose="000007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269040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433880"/>
            <a:ext cx="8246070" cy="763526"/>
          </a:xfrm>
        </p:spPr>
        <p:txBody>
          <a:bodyPr>
            <a:normAutofit/>
          </a:bodyPr>
          <a:lstStyle/>
          <a:p>
            <a:pPr algn="r" rtl="1"/>
            <a:r>
              <a:rPr lang="fa-IR" sz="3200" dirty="0" smtClean="0">
                <a:cs typeface="B Titr" panose="00000700000000000000" pitchFamily="2" charset="-78"/>
              </a:rPr>
              <a:t>نوآوری، خلاقیت ارائه الگوهای نوین</a:t>
            </a:r>
            <a:endParaRPr lang="en-US" sz="3200" dirty="0">
              <a:cs typeface="B Titr" panose="00000700000000000000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65195" y="1502815"/>
            <a:ext cx="7543800" cy="3017520"/>
          </a:xfrm>
        </p:spPr>
        <p:txBody>
          <a:bodyPr>
            <a:normAutofit/>
          </a:bodyPr>
          <a:lstStyle/>
          <a:p>
            <a:pPr marL="0" lvl="0" indent="0" algn="r" rtl="1">
              <a:spcBef>
                <a:spcPts val="0"/>
              </a:spcBef>
              <a:buNone/>
            </a:pPr>
            <a:r>
              <a:rPr lang="fa-IR" sz="2000" dirty="0">
                <a:solidFill>
                  <a:srgbClr val="002060"/>
                </a:solidFill>
                <a:cs typeface="B Kamran" panose="00000400000000000000" pitchFamily="2" charset="-78"/>
              </a:rPr>
              <a:t>نوآوری ایده: مشابه داخلی دارد، مشابه خارجی دارد، نه مشابه داخلی و نه مشابه خارجی دارد.</a:t>
            </a:r>
          </a:p>
          <a:p>
            <a:endParaRPr lang="en-US" sz="1800" dirty="0">
              <a:cs typeface="B Kamran" panose="00000400000000000000" pitchFamily="2" charset="-78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fa-IR" sz="1100" dirty="0" smtClean="0">
                <a:cs typeface="B Titr" panose="00000700000000000000" pitchFamily="2" charset="-78"/>
              </a:rPr>
              <a:t>5</a:t>
            </a:r>
            <a:endParaRPr lang="en-US" sz="1100" dirty="0">
              <a:cs typeface="B Titr" panose="000007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6360383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fa-IR" dirty="0" smtClean="0">
                <a:cs typeface="B Titr" panose="00000700000000000000" pitchFamily="2" charset="-78"/>
              </a:rPr>
              <a:t>مشخصات فنی ایده</a:t>
            </a:r>
            <a:endParaRPr lang="en-US" dirty="0">
              <a:cs typeface="B Titr" panose="00000700000000000000" pitchFamily="2" charset="-78"/>
            </a:endParaRPr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871053" y="1552246"/>
            <a:ext cx="7543800" cy="3017520"/>
          </a:xfrm>
        </p:spPr>
        <p:txBody>
          <a:bodyPr>
            <a:normAutofit fontScale="85000" lnSpcReduction="20000"/>
          </a:bodyPr>
          <a:lstStyle/>
          <a:p>
            <a:pPr marL="0" indent="0" algn="r" rtl="1">
              <a:buNone/>
            </a:pPr>
            <a:r>
              <a:rPr lang="fa-IR" sz="2000" dirty="0" smtClean="0">
                <a:solidFill>
                  <a:srgbClr val="002060"/>
                </a:solidFill>
                <a:cs typeface="B Kamran" panose="00000400000000000000" pitchFamily="2" charset="-78"/>
              </a:rPr>
              <a:t>در این بخش به موارد زیر اشاره کنید:</a:t>
            </a:r>
          </a:p>
          <a:p>
            <a:pPr algn="r" rtl="1"/>
            <a:r>
              <a:rPr lang="fa-IR" sz="2000" dirty="0">
                <a:solidFill>
                  <a:srgbClr val="002060"/>
                </a:solidFill>
                <a:cs typeface="B Kamran" panose="00000400000000000000" pitchFamily="2" charset="-78"/>
              </a:rPr>
              <a:t>ادعاهای علمی خود درخصوص ایده</a:t>
            </a:r>
          </a:p>
          <a:p>
            <a:pPr algn="r" rtl="1"/>
            <a:r>
              <a:rPr lang="fa-IR" sz="2000" dirty="0">
                <a:solidFill>
                  <a:srgbClr val="002060"/>
                </a:solidFill>
                <a:cs typeface="B Kamran" panose="00000400000000000000" pitchFamily="2" charset="-78"/>
              </a:rPr>
              <a:t>مزایا و قابلیت های آن</a:t>
            </a:r>
          </a:p>
          <a:p>
            <a:pPr algn="r" rtl="1"/>
            <a:r>
              <a:rPr lang="fa-IR" sz="2000" dirty="0">
                <a:solidFill>
                  <a:srgbClr val="002060"/>
                </a:solidFill>
                <a:cs typeface="B Kamran" panose="00000400000000000000" pitchFamily="2" charset="-78"/>
              </a:rPr>
              <a:t>نتایج و آنالیزهایی که ادعاهای علمی شما را ثابت میکند</a:t>
            </a:r>
          </a:p>
          <a:p>
            <a:pPr algn="r" rtl="1"/>
            <a:r>
              <a:rPr lang="fa-IR" sz="2000" dirty="0" smtClean="0">
                <a:solidFill>
                  <a:srgbClr val="002060"/>
                </a:solidFill>
                <a:cs typeface="B Kamran" panose="00000400000000000000" pitchFamily="2" charset="-78"/>
              </a:rPr>
              <a:t>روش سنتز یا تولید</a:t>
            </a:r>
          </a:p>
          <a:p>
            <a:pPr algn="r" rtl="1"/>
            <a:r>
              <a:rPr lang="fa-IR" sz="2000" dirty="0" smtClean="0">
                <a:solidFill>
                  <a:srgbClr val="002060"/>
                </a:solidFill>
                <a:cs typeface="B Kamran" panose="00000400000000000000" pitchFamily="2" charset="-78"/>
              </a:rPr>
              <a:t>مواد اولیه و تجهیزات ساخت و تولید بکار رفته</a:t>
            </a:r>
          </a:p>
          <a:p>
            <a:pPr algn="r" rtl="1"/>
            <a:r>
              <a:rPr lang="fa-IR" sz="2000" dirty="0" smtClean="0">
                <a:solidFill>
                  <a:srgbClr val="002060"/>
                </a:solidFill>
                <a:cs typeface="B Kamran" panose="00000400000000000000" pitchFamily="2" charset="-78"/>
              </a:rPr>
              <a:t>امکان تکرارپذیری و افزایش مقیاس تولید</a:t>
            </a:r>
          </a:p>
          <a:p>
            <a:pPr algn="r" rtl="1"/>
            <a:r>
              <a:rPr lang="fa-IR" sz="2000" dirty="0">
                <a:solidFill>
                  <a:srgbClr val="002060"/>
                </a:solidFill>
                <a:cs typeface="B Kamran" panose="00000400000000000000" pitchFamily="2" charset="-78"/>
              </a:rPr>
              <a:t>آیا کاربری محصول شما آسان است؟</a:t>
            </a:r>
          </a:p>
          <a:p>
            <a:pPr algn="r" rtl="1"/>
            <a:r>
              <a:rPr lang="fa-IR" sz="2000" dirty="0" smtClean="0">
                <a:solidFill>
                  <a:srgbClr val="002060"/>
                </a:solidFill>
                <a:cs typeface="B Kamran" panose="00000400000000000000" pitchFamily="2" charset="-78"/>
              </a:rPr>
              <a:t>آیا محصول شما به سادگی قابل کپی‌برداری است؟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fa-IR" sz="1100" dirty="0" smtClean="0">
                <a:cs typeface="B Titr" panose="00000700000000000000" pitchFamily="2" charset="-78"/>
              </a:rPr>
              <a:t>6</a:t>
            </a:r>
            <a:endParaRPr lang="en-US" sz="1100" dirty="0">
              <a:cs typeface="B Titr" panose="000007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210264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2490" y="128470"/>
            <a:ext cx="7543800" cy="1088068"/>
          </a:xfrm>
        </p:spPr>
        <p:txBody>
          <a:bodyPr/>
          <a:lstStyle/>
          <a:p>
            <a:pPr algn="r" rtl="1"/>
            <a:r>
              <a:rPr lang="fa-IR" dirty="0" smtClean="0">
                <a:cs typeface="B Titr" panose="00000700000000000000" pitchFamily="2" charset="-78"/>
              </a:rPr>
              <a:t> </a:t>
            </a:r>
            <a:r>
              <a:rPr lang="fa-IR" dirty="0">
                <a:cs typeface="B Titr" panose="00000700000000000000" pitchFamily="2" charset="-78"/>
              </a:rPr>
              <a:t>تحقیق و </a:t>
            </a:r>
            <a:r>
              <a:rPr lang="fa-IR" dirty="0" smtClean="0">
                <a:cs typeface="B Titr" panose="00000700000000000000" pitchFamily="2" charset="-78"/>
              </a:rPr>
              <a:t>توسعه(</a:t>
            </a:r>
            <a:r>
              <a:rPr lang="en-US" dirty="0" smtClean="0">
                <a:cs typeface="B Titr" panose="00000700000000000000" pitchFamily="2" charset="-78"/>
              </a:rPr>
              <a:t>R&amp;D</a:t>
            </a:r>
            <a:r>
              <a:rPr lang="fa-IR" dirty="0" smtClean="0">
                <a:cs typeface="B Titr" panose="00000700000000000000" pitchFamily="2" charset="-78"/>
              </a:rPr>
              <a:t>)</a:t>
            </a:r>
            <a:endParaRPr lang="en-US" dirty="0">
              <a:cs typeface="B Titr" panose="00000700000000000000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55" y="1044700"/>
            <a:ext cx="8723361" cy="3416980"/>
          </a:xfrm>
        </p:spPr>
        <p:txBody>
          <a:bodyPr>
            <a:normAutofit/>
          </a:bodyPr>
          <a:lstStyle/>
          <a:p>
            <a:endParaRPr lang="fa-IR" sz="2000" dirty="0" smtClean="0">
              <a:solidFill>
                <a:srgbClr val="002060"/>
              </a:solidFill>
              <a:cs typeface="B Kamran" panose="00000400000000000000" pitchFamily="2" charset="-78"/>
            </a:endParaRPr>
          </a:p>
          <a:p>
            <a:pPr marL="0" indent="0" algn="r" rtl="1">
              <a:buNone/>
            </a:pPr>
            <a:r>
              <a:rPr lang="fa-IR" sz="2000" dirty="0">
                <a:solidFill>
                  <a:srgbClr val="002060"/>
                </a:solidFill>
                <a:cs typeface="B Kamran" panose="00000400000000000000" pitchFamily="2" charset="-78"/>
              </a:rPr>
              <a:t>در این بخش درخصوص نقش تحقیق و توسعه(</a:t>
            </a:r>
            <a:r>
              <a:rPr lang="en-US" sz="2000" dirty="0">
                <a:solidFill>
                  <a:srgbClr val="002060"/>
                </a:solidFill>
                <a:cs typeface="B Kamran" panose="00000400000000000000" pitchFamily="2" charset="-78"/>
              </a:rPr>
              <a:t>R&amp;D</a:t>
            </a:r>
            <a:r>
              <a:rPr lang="fa-IR" sz="2000" dirty="0">
                <a:solidFill>
                  <a:srgbClr val="002060"/>
                </a:solidFill>
                <a:cs typeface="B Kamran" panose="00000400000000000000" pitchFamily="2" charset="-78"/>
              </a:rPr>
              <a:t>) در کسب و </a:t>
            </a:r>
            <a:r>
              <a:rPr lang="fa-IR" sz="2000" dirty="0" smtClean="0">
                <a:solidFill>
                  <a:srgbClr val="002060"/>
                </a:solidFill>
                <a:cs typeface="B Kamran" panose="00000400000000000000" pitchFamily="2" charset="-78"/>
              </a:rPr>
              <a:t>کار خود توضیح </a:t>
            </a:r>
            <a:r>
              <a:rPr lang="fa-IR" sz="2000" dirty="0">
                <a:solidFill>
                  <a:srgbClr val="002060"/>
                </a:solidFill>
                <a:cs typeface="B Kamran" panose="00000400000000000000" pitchFamily="2" charset="-78"/>
              </a:rPr>
              <a:t>دهید:</a:t>
            </a:r>
          </a:p>
          <a:p>
            <a:pPr marL="457200" indent="-457200" algn="r" rtl="1">
              <a:lnSpc>
                <a:spcPct val="150000"/>
              </a:lnSpc>
              <a:buFont typeface="+mj-lt"/>
              <a:buAutoNum type="arabicPeriod"/>
            </a:pPr>
            <a:r>
              <a:rPr lang="fa-IR" sz="2000" dirty="0">
                <a:solidFill>
                  <a:srgbClr val="002060"/>
                </a:solidFill>
                <a:cs typeface="B Kamran" panose="00000400000000000000" pitchFamily="2" charset="-78"/>
              </a:rPr>
              <a:t>تحقیق‌ و توسعه‌ی محصول جدید</a:t>
            </a:r>
          </a:p>
          <a:p>
            <a:pPr marL="457200" indent="-457200" algn="r" rtl="1">
              <a:lnSpc>
                <a:spcPct val="150000"/>
              </a:lnSpc>
              <a:buFont typeface="+mj-lt"/>
              <a:buAutoNum type="arabicPeriod"/>
            </a:pPr>
            <a:r>
              <a:rPr lang="fa-IR" sz="2000" dirty="0" smtClean="0">
                <a:solidFill>
                  <a:srgbClr val="002060"/>
                </a:solidFill>
                <a:cs typeface="B Kamran" panose="00000400000000000000" pitchFamily="2" charset="-78"/>
              </a:rPr>
              <a:t>بهبود </a:t>
            </a:r>
            <a:r>
              <a:rPr lang="fa-IR" sz="2000" dirty="0">
                <a:solidFill>
                  <a:srgbClr val="002060"/>
                </a:solidFill>
                <a:cs typeface="B Kamran" panose="00000400000000000000" pitchFamily="2" charset="-78"/>
              </a:rPr>
              <a:t>و یا ارتقای محصولات و فرایندهای موجود</a:t>
            </a:r>
          </a:p>
          <a:p>
            <a:pPr marL="0" indent="0" algn="r" rtl="1">
              <a:buNone/>
            </a:pPr>
            <a:endParaRPr lang="fa-IR" sz="2800" dirty="0">
              <a:solidFill>
                <a:srgbClr val="002060"/>
              </a:solidFill>
              <a:cs typeface="B Kamran" panose="00000400000000000000" pitchFamily="2" charset="-78"/>
            </a:endParaRPr>
          </a:p>
          <a:p>
            <a:pPr marL="0" indent="0" algn="r" rtl="1">
              <a:buNone/>
            </a:pPr>
            <a:endParaRPr lang="fa-IR" sz="2800" dirty="0">
              <a:solidFill>
                <a:srgbClr val="002060"/>
              </a:solidFill>
              <a:cs typeface="B Kamran" panose="00000400000000000000" pitchFamily="2" charset="-78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fa-IR" sz="1100" dirty="0" smtClean="0">
                <a:cs typeface="B Titr" panose="00000700000000000000" pitchFamily="2" charset="-78"/>
              </a:rPr>
              <a:t>7</a:t>
            </a:r>
            <a:endParaRPr lang="en-US" sz="1100" dirty="0">
              <a:cs typeface="B Titr" panose="000007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5161560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>
          <a:xfrm>
            <a:off x="6557165" y="1696840"/>
            <a:ext cx="4040188" cy="479822"/>
          </a:xfrm>
        </p:spPr>
        <p:txBody>
          <a:bodyPr/>
          <a:lstStyle/>
          <a:p>
            <a:r>
              <a:rPr lang="fa-IR" dirty="0" smtClean="0">
                <a:cs typeface="2  Titr" panose="00000700000000000000" pitchFamily="2" charset="-78"/>
              </a:rPr>
              <a:t>محصول 1</a:t>
            </a:r>
            <a:endParaRPr lang="en-US" dirty="0">
              <a:cs typeface="2  Titr" panose="00000700000000000000" pitchFamily="2" charset="-78"/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4358487" y="2201216"/>
            <a:ext cx="933880" cy="2533650"/>
          </a:xfrm>
        </p:spPr>
        <p:txBody>
          <a:bodyPr/>
          <a:lstStyle/>
          <a:p>
            <a:r>
              <a:rPr lang="en-US" dirty="0"/>
              <a:t>Feature 1</a:t>
            </a:r>
          </a:p>
          <a:p>
            <a:r>
              <a:rPr lang="en-US" dirty="0"/>
              <a:t>Feature 2</a:t>
            </a:r>
          </a:p>
          <a:p>
            <a:r>
              <a:rPr lang="en-US" dirty="0"/>
              <a:t>Feature 3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>
          <a:xfrm>
            <a:off x="4358487" y="1756642"/>
            <a:ext cx="913046" cy="479822"/>
          </a:xfrm>
        </p:spPr>
        <p:txBody>
          <a:bodyPr>
            <a:normAutofit lnSpcReduction="10000"/>
          </a:bodyPr>
          <a:lstStyle/>
          <a:p>
            <a:r>
              <a:rPr lang="fa-IR" dirty="0" smtClean="0">
                <a:cs typeface="2  Titr" panose="00000700000000000000" pitchFamily="2" charset="-78"/>
              </a:rPr>
              <a:t>محصول 2</a:t>
            </a:r>
            <a:endParaRPr lang="en-US" dirty="0">
              <a:cs typeface="2  Titr" panose="00000700000000000000" pitchFamily="2" charset="-78"/>
            </a:endParaRPr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>
          <a:xfrm>
            <a:off x="6532313" y="2176662"/>
            <a:ext cx="1068935" cy="2533650"/>
          </a:xfrm>
        </p:spPr>
        <p:txBody>
          <a:bodyPr/>
          <a:lstStyle/>
          <a:p>
            <a:r>
              <a:rPr lang="en-US" dirty="0"/>
              <a:t>Feature 1</a:t>
            </a:r>
          </a:p>
          <a:p>
            <a:r>
              <a:rPr lang="en-US" dirty="0"/>
              <a:t>Feature 2</a:t>
            </a:r>
          </a:p>
          <a:p>
            <a:r>
              <a:rPr lang="en-US" dirty="0"/>
              <a:t>Feature 3</a:t>
            </a:r>
          </a:p>
        </p:txBody>
      </p:sp>
      <p:sp>
        <p:nvSpPr>
          <p:cNvPr id="9" name="Title 3"/>
          <p:cNvSpPr txBox="1">
            <a:spLocks/>
          </p:cNvSpPr>
          <p:nvPr/>
        </p:nvSpPr>
        <p:spPr>
          <a:xfrm>
            <a:off x="2775927" y="355414"/>
            <a:ext cx="6179575" cy="72534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 defTabSz="914400" rtl="0" eaLnBrk="1" latinLnBrk="0" hangingPunct="1">
              <a:spcBef>
                <a:spcPct val="0"/>
              </a:spcBef>
              <a:buNone/>
              <a:defRPr sz="3600" kern="1200" baseline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pPr rtl="1"/>
            <a:r>
              <a:rPr lang="fa-IR" dirty="0" smtClean="0">
                <a:solidFill>
                  <a:schemeClr val="tx1"/>
                </a:solidFill>
                <a:cs typeface="B Titr" panose="00000700000000000000" pitchFamily="2" charset="-78"/>
              </a:rPr>
              <a:t>مزیت‌های رقابتی</a:t>
            </a:r>
            <a:endParaRPr lang="en-US" dirty="0">
              <a:solidFill>
                <a:schemeClr val="tx1"/>
              </a:solidFill>
              <a:cs typeface="B Titr" panose="00000700000000000000" pitchFamily="2" charset="-78"/>
            </a:endParaRPr>
          </a:p>
        </p:txBody>
      </p:sp>
      <p:sp>
        <p:nvSpPr>
          <p:cNvPr id="10" name="Content Placeholder 2"/>
          <p:cNvSpPr txBox="1">
            <a:spLocks/>
          </p:cNvSpPr>
          <p:nvPr/>
        </p:nvSpPr>
        <p:spPr>
          <a:xfrm>
            <a:off x="452064" y="3655560"/>
            <a:ext cx="8389130" cy="86432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800" kern="1200">
                <a:solidFill>
                  <a:srgbClr val="002060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rgbClr val="002060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rgbClr val="002060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rgbClr val="002060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rgbClr val="002060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 rtl="1">
              <a:buFont typeface="Arial" pitchFamily="34" charset="0"/>
              <a:buNone/>
            </a:pPr>
            <a:r>
              <a:rPr lang="fa-IR" sz="2000" dirty="0" smtClean="0">
                <a:cs typeface="B Kamran" panose="00000400000000000000" pitchFamily="2" charset="-78"/>
              </a:rPr>
              <a:t>پس از مطالعه محصولات و فناوری‌های مشابه نام آنها را در اینجا ذکر کنید و برای هریک حداقل دو مورد از عمده ترین مزیت‌های رقابتی خود از حیث ارتقا، بازده فنی محصول و یا مشخصه‌های اقتصادی نسبت به این موارد عنوان کنید.</a:t>
            </a:r>
          </a:p>
        </p:txBody>
      </p:sp>
      <p:sp>
        <p:nvSpPr>
          <p:cNvPr id="11" name="Content Placeholder 5"/>
          <p:cNvSpPr txBox="1">
            <a:spLocks/>
          </p:cNvSpPr>
          <p:nvPr/>
        </p:nvSpPr>
        <p:spPr>
          <a:xfrm>
            <a:off x="1938336" y="2184201"/>
            <a:ext cx="933880" cy="253365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>
            <a:lvl1pPr marL="68580" indent="-68580" algn="l" defTabSz="685800" rtl="0" eaLnBrk="1" latinLnBrk="0" hangingPunct="1">
              <a:lnSpc>
                <a:spcPct val="90000"/>
              </a:lnSpc>
              <a:spcBef>
                <a:spcPts val="900"/>
              </a:spcBef>
              <a:spcAft>
                <a:spcPts val="15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15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288036" indent="-137160" algn="l" defTabSz="685800" rtl="0" eaLnBrk="1" latinLnBrk="0" hangingPunct="1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1"/>
              </a:buClr>
              <a:buFont typeface="Calibri" pitchFamily="34" charset="0"/>
              <a:buChar char="◦"/>
              <a:defRPr sz="135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425196" indent="-137160" algn="l" defTabSz="685800" rtl="0" eaLnBrk="1" latinLnBrk="0" hangingPunct="1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1"/>
              </a:buClr>
              <a:buFont typeface="Calibri" pitchFamily="34" charset="0"/>
              <a:buChar char="◦"/>
              <a:defRPr sz="105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562356" indent="-137160" algn="l" defTabSz="685800" rtl="0" eaLnBrk="1" latinLnBrk="0" hangingPunct="1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1"/>
              </a:buClr>
              <a:buFont typeface="Calibri" pitchFamily="34" charset="0"/>
              <a:buChar char="◦"/>
              <a:defRPr sz="105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699516" indent="-137160" algn="l" defTabSz="685800" rtl="0" eaLnBrk="1" latinLnBrk="0" hangingPunct="1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1"/>
              </a:buClr>
              <a:buFont typeface="Calibri" pitchFamily="34" charset="0"/>
              <a:buChar char="◦"/>
              <a:defRPr sz="105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825000" indent="-171450" algn="l" defTabSz="685800" rtl="0" eaLnBrk="1" latinLnBrk="0" hangingPunct="1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1"/>
              </a:buClr>
              <a:buFont typeface="Calibri" pitchFamily="34" charset="0"/>
              <a:buChar char="◦"/>
              <a:defRPr sz="105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975000" indent="-171450" algn="l" defTabSz="685800" rtl="0" eaLnBrk="1" latinLnBrk="0" hangingPunct="1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1"/>
              </a:buClr>
              <a:buFont typeface="Calibri" pitchFamily="34" charset="0"/>
              <a:buChar char="◦"/>
              <a:defRPr sz="105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125000" indent="-171450" algn="l" defTabSz="685800" rtl="0" eaLnBrk="1" latinLnBrk="0" hangingPunct="1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1"/>
              </a:buClr>
              <a:buFont typeface="Calibri" pitchFamily="34" charset="0"/>
              <a:buChar char="◦"/>
              <a:defRPr sz="105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275000" indent="-171450" algn="l" defTabSz="685800" rtl="0" eaLnBrk="1" latinLnBrk="0" hangingPunct="1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1"/>
              </a:buClr>
              <a:buFont typeface="Calibri" pitchFamily="34" charset="0"/>
              <a:buChar char="◦"/>
              <a:defRPr sz="105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 dirty="0"/>
          </a:p>
        </p:txBody>
      </p:sp>
      <p:sp>
        <p:nvSpPr>
          <p:cNvPr id="12" name="Text Placeholder 6"/>
          <p:cNvSpPr txBox="1">
            <a:spLocks/>
          </p:cNvSpPr>
          <p:nvPr/>
        </p:nvSpPr>
        <p:spPr>
          <a:xfrm>
            <a:off x="1938336" y="1739627"/>
            <a:ext cx="913046" cy="47982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lnSpcReduction="10000"/>
          </a:bodyPr>
          <a:lstStyle>
            <a:lvl1pPr marL="0" indent="0" algn="l" defTabSz="685800" rtl="0" eaLnBrk="1" latinLnBrk="0" hangingPunct="1">
              <a:lnSpc>
                <a:spcPct val="90000"/>
              </a:lnSpc>
              <a:spcBef>
                <a:spcPts val="900"/>
              </a:spcBef>
              <a:spcAft>
                <a:spcPts val="15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None/>
              <a:defRPr sz="1500" b="0" kern="1200" cap="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342900" indent="0" algn="l" defTabSz="685800" rtl="0" eaLnBrk="1" latinLnBrk="0" hangingPunct="1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1"/>
              </a:buClr>
              <a:buFont typeface="Calibri" pitchFamily="34" charset="0"/>
              <a:buNone/>
              <a:defRPr sz="15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685800" indent="0" algn="l" defTabSz="685800" rtl="0" eaLnBrk="1" latinLnBrk="0" hangingPunct="1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1"/>
              </a:buClr>
              <a:buFont typeface="Calibri" pitchFamily="34" charset="0"/>
              <a:buNone/>
              <a:defRPr sz="135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28700" indent="0" algn="l" defTabSz="685800" rtl="0" eaLnBrk="1" latinLnBrk="0" hangingPunct="1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1"/>
              </a:buClr>
              <a:buFont typeface="Calibri" pitchFamily="34" charset="0"/>
              <a:buNone/>
              <a:defRPr sz="12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371600" indent="0" algn="l" defTabSz="685800" rtl="0" eaLnBrk="1" latinLnBrk="0" hangingPunct="1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1"/>
              </a:buClr>
              <a:buFont typeface="Calibri" pitchFamily="34" charset="0"/>
              <a:buNone/>
              <a:defRPr sz="12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714500" indent="0" algn="l" defTabSz="685800" rtl="0" eaLnBrk="1" latinLnBrk="0" hangingPunct="1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1"/>
              </a:buClr>
              <a:buFont typeface="Calibri" pitchFamily="34" charset="0"/>
              <a:buNone/>
              <a:defRPr sz="12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057400" indent="0" algn="l" defTabSz="685800" rtl="0" eaLnBrk="1" latinLnBrk="0" hangingPunct="1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1"/>
              </a:buClr>
              <a:buFont typeface="Calibri" pitchFamily="34" charset="0"/>
              <a:buNone/>
              <a:defRPr sz="12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400300" indent="0" algn="l" defTabSz="685800" rtl="0" eaLnBrk="1" latinLnBrk="0" hangingPunct="1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1"/>
              </a:buClr>
              <a:buFont typeface="Calibri" pitchFamily="34" charset="0"/>
              <a:buNone/>
              <a:defRPr sz="12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743200" indent="0" algn="l" defTabSz="685800" rtl="0" eaLnBrk="1" latinLnBrk="0" hangingPunct="1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1"/>
              </a:buClr>
              <a:buFont typeface="Calibri" pitchFamily="34" charset="0"/>
              <a:buNone/>
              <a:defRPr sz="12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a-IR" dirty="0" smtClean="0">
                <a:cs typeface="2  Titr" panose="00000700000000000000" pitchFamily="2" charset="-78"/>
              </a:rPr>
              <a:t>محصول 3</a:t>
            </a:r>
            <a:endParaRPr lang="en-US" dirty="0">
              <a:cs typeface="2  Titr" panose="00000700000000000000" pitchFamily="2" charset="-78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fa-IR" sz="1100" dirty="0" smtClean="0">
                <a:cs typeface="B Titr" panose="00000700000000000000" pitchFamily="2" charset="-78"/>
              </a:rPr>
              <a:t>8</a:t>
            </a:r>
            <a:endParaRPr lang="en-US" sz="1100" dirty="0">
              <a:cs typeface="B Titr" panose="000007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4170783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2"/>
          <p:cNvSpPr txBox="1">
            <a:spLocks/>
          </p:cNvSpPr>
          <p:nvPr/>
        </p:nvSpPr>
        <p:spPr>
          <a:xfrm>
            <a:off x="1872747" y="276452"/>
            <a:ext cx="7140539" cy="8639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800" kern="1200">
                <a:solidFill>
                  <a:srgbClr val="002060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rgbClr val="002060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rgbClr val="002060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rgbClr val="002060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rgbClr val="002060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 rtl="1">
              <a:buNone/>
            </a:pPr>
            <a:r>
              <a:rPr lang="fa-IR" sz="2000" dirty="0" smtClean="0">
                <a:cs typeface="B Kamran" panose="00000400000000000000" pitchFamily="2" charset="-78"/>
              </a:rPr>
              <a:t>در </a:t>
            </a:r>
            <a:r>
              <a:rPr lang="fa-IR" sz="2000" dirty="0">
                <a:cs typeface="B Kamran" panose="00000400000000000000" pitchFamily="2" charset="-78"/>
              </a:rPr>
              <a:t>اینجا </a:t>
            </a:r>
            <a:r>
              <a:rPr lang="fa-IR" sz="2000" dirty="0" smtClean="0">
                <a:cs typeface="B Kamran" panose="00000400000000000000" pitchFamily="2" charset="-78"/>
              </a:rPr>
              <a:t>گام </a:t>
            </a:r>
            <a:r>
              <a:rPr lang="fa-IR" sz="2000" dirty="0">
                <a:cs typeface="B Kamran" panose="00000400000000000000" pitchFamily="2" charset="-78"/>
              </a:rPr>
              <a:t>های </a:t>
            </a:r>
            <a:r>
              <a:rPr lang="fa-IR" sz="2000" dirty="0" smtClean="0">
                <a:cs typeface="B Kamran" panose="00000400000000000000" pitchFamily="2" charset="-78"/>
              </a:rPr>
              <a:t>اجرایی که برای محصول خود در آینده برنامه‌ریزی کرده‌اید، عنوان کنید.</a:t>
            </a:r>
          </a:p>
          <a:p>
            <a:pPr marL="0" indent="0" algn="r" rtl="1">
              <a:buNone/>
            </a:pPr>
            <a:r>
              <a:rPr lang="fa-IR" sz="2000" dirty="0" smtClean="0">
                <a:cs typeface="B Kamran" panose="00000400000000000000" pitchFamily="2" charset="-78"/>
              </a:rPr>
              <a:t>هرگام شامل </a:t>
            </a:r>
            <a:r>
              <a:rPr lang="fa-IR" sz="2000" dirty="0" smtClean="0">
                <a:solidFill>
                  <a:srgbClr val="FF0000"/>
                </a:solidFill>
                <a:cs typeface="B Kamran" panose="00000400000000000000" pitchFamily="2" charset="-78"/>
              </a:rPr>
              <a:t>زمان </a:t>
            </a:r>
            <a:r>
              <a:rPr lang="fa-IR" sz="2000" dirty="0" smtClean="0">
                <a:solidFill>
                  <a:schemeClr val="tx2"/>
                </a:solidFill>
                <a:cs typeface="B Kamran" panose="00000400000000000000" pitchFamily="2" charset="-78"/>
              </a:rPr>
              <a:t>و</a:t>
            </a:r>
            <a:r>
              <a:rPr lang="fa-IR" sz="2000" dirty="0" smtClean="0">
                <a:solidFill>
                  <a:srgbClr val="FF0000"/>
                </a:solidFill>
                <a:cs typeface="B Kamran" panose="00000400000000000000" pitchFamily="2" charset="-78"/>
              </a:rPr>
              <a:t> هزینه </a:t>
            </a:r>
            <a:r>
              <a:rPr lang="fa-IR" sz="2000" dirty="0" smtClean="0">
                <a:cs typeface="B Kamran" panose="00000400000000000000" pitchFamily="2" charset="-78"/>
              </a:rPr>
              <a:t>پیش‌بینی شده</a:t>
            </a:r>
            <a:endParaRPr lang="en-US" sz="2000" dirty="0">
              <a:cs typeface="B Kamran" panose="00000400000000000000" pitchFamily="2" charset="-78"/>
            </a:endParaRPr>
          </a:p>
          <a:p>
            <a:pPr marL="0" indent="0" algn="r" rtl="1">
              <a:buFont typeface="Arial" pitchFamily="34" charset="0"/>
              <a:buNone/>
            </a:pPr>
            <a:endParaRPr lang="fa-IR" sz="2000" dirty="0" smtClean="0">
              <a:cs typeface="B Kamran" panose="00000400000000000000" pitchFamily="2" charset="-78"/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73887709"/>
              </p:ext>
            </p:extLst>
          </p:nvPr>
        </p:nvGraphicFramePr>
        <p:xfrm>
          <a:off x="296259" y="1140426"/>
          <a:ext cx="8616858" cy="3416491"/>
        </p:xfrm>
        <a:graphic>
          <a:graphicData uri="http://schemas.openxmlformats.org/drawingml/2006/table">
            <a:tbl>
              <a:tblPr rtl="1" firstRow="1" firstCol="1" bandRow="1">
                <a:tableStyleId>{8A107856-5554-42FB-B03E-39F5DBC370BA}</a:tableStyleId>
              </a:tblPr>
              <a:tblGrid>
                <a:gridCol w="494223"/>
                <a:gridCol w="2570378"/>
                <a:gridCol w="982831"/>
                <a:gridCol w="1285718"/>
                <a:gridCol w="374912"/>
                <a:gridCol w="374912"/>
                <a:gridCol w="361983"/>
                <a:gridCol w="349055"/>
                <a:gridCol w="400768"/>
                <a:gridCol w="323200"/>
                <a:gridCol w="336128"/>
                <a:gridCol w="413695"/>
                <a:gridCol w="349055"/>
              </a:tblGrid>
              <a:tr h="376987">
                <a:tc rowSpan="2">
                  <a:txBody>
                    <a:bodyPr/>
                    <a:lstStyle/>
                    <a:p>
                      <a:pPr algn="ctr" rtl="1">
                        <a:tabLst>
                          <a:tab pos="4379595" algn="l"/>
                        </a:tabLst>
                      </a:pPr>
                      <a:r>
                        <a:rPr lang="fa-IR" sz="1000" dirty="0">
                          <a:effectLst/>
                          <a:cs typeface="B Titr" panose="00000700000000000000" pitchFamily="2" charset="-78"/>
                        </a:rPr>
                        <a:t>ردیف</a:t>
                      </a:r>
                      <a:endParaRPr lang="en-US" sz="10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B Titr" panose="00000700000000000000" pitchFamily="2" charset="-78"/>
                      </a:endParaRPr>
                    </a:p>
                  </a:txBody>
                  <a:tcPr marL="68580" marR="68580" marT="0" marB="0" anchor="ctr"/>
                </a:tc>
                <a:tc rowSpan="2">
                  <a:txBody>
                    <a:bodyPr/>
                    <a:lstStyle/>
                    <a:p>
                      <a:pPr algn="ctr" rtl="1">
                        <a:tabLst>
                          <a:tab pos="4379595" algn="l"/>
                        </a:tabLst>
                      </a:pPr>
                      <a:r>
                        <a:rPr lang="fa-IR" sz="1000" dirty="0">
                          <a:effectLst/>
                          <a:cs typeface="B Titr" panose="00000700000000000000" pitchFamily="2" charset="-78"/>
                        </a:rPr>
                        <a:t>شرح فعالیت</a:t>
                      </a:r>
                      <a:endParaRPr lang="en-US" sz="10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B Titr" panose="00000700000000000000" pitchFamily="2" charset="-78"/>
                      </a:endParaRPr>
                    </a:p>
                  </a:txBody>
                  <a:tcPr marL="68580" marR="68580" marT="0" marB="0" anchor="ctr"/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4379595" algn="l"/>
                        </a:tabLst>
                        <a:defRPr/>
                      </a:pPr>
                      <a:r>
                        <a:rPr lang="fa-IR" sz="1000" dirty="0" smtClean="0">
                          <a:effectLst/>
                          <a:cs typeface="B Titr" panose="00000700000000000000" pitchFamily="2" charset="-78"/>
                        </a:rPr>
                        <a:t>هزینه‌ها و پیش‌بینی هزینه‌ها</a:t>
                      </a:r>
                      <a:endParaRPr lang="en-US" sz="1000" b="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B Titr" panose="00000700000000000000" pitchFamily="2" charset="-78"/>
                      </a:endParaRPr>
                    </a:p>
                  </a:txBody>
                  <a:tcPr marL="68580" marR="68580" marT="0" marB="0" anchor="ctr"/>
                </a:tc>
                <a:tc rowSpan="2">
                  <a:txBody>
                    <a:bodyPr/>
                    <a:lstStyle/>
                    <a:p>
                      <a:pPr algn="ctr" rtl="1">
                        <a:tabLst>
                          <a:tab pos="4379595" algn="l"/>
                        </a:tabLst>
                      </a:pPr>
                      <a:r>
                        <a:rPr lang="fa-IR" sz="1000" dirty="0" smtClean="0">
                          <a:effectLst/>
                          <a:cs typeface="B Titr" panose="00000700000000000000" pitchFamily="2" charset="-78"/>
                        </a:rPr>
                        <a:t>مبلغ تسهیلات</a:t>
                      </a:r>
                      <a:r>
                        <a:rPr lang="fa-IR" sz="1000" baseline="0" dirty="0" smtClean="0">
                          <a:effectLst/>
                          <a:cs typeface="B Titr" panose="00000700000000000000" pitchFamily="2" charset="-78"/>
                        </a:rPr>
                        <a:t> درخواستی از پارک</a:t>
                      </a:r>
                      <a:endParaRPr lang="en-US" sz="10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B Titr" panose="00000700000000000000" pitchFamily="2" charset="-78"/>
                      </a:endParaRPr>
                    </a:p>
                  </a:txBody>
                  <a:tcPr marL="68580" marR="68580" marT="0" marB="0" anchor="ctr"/>
                </a:tc>
                <a:tc gridSpan="9">
                  <a:txBody>
                    <a:bodyPr/>
                    <a:lstStyle/>
                    <a:p>
                      <a:pPr algn="ctr" rtl="1">
                        <a:tabLst>
                          <a:tab pos="4379595" algn="l"/>
                        </a:tabLst>
                      </a:pPr>
                      <a:r>
                        <a:rPr lang="fa-IR" sz="1000" dirty="0">
                          <a:effectLst/>
                          <a:cs typeface="B Titr" panose="00000700000000000000" pitchFamily="2" charset="-78"/>
                        </a:rPr>
                        <a:t>زمان بر حسب </a:t>
                      </a:r>
                      <a:r>
                        <a:rPr lang="fa-IR" sz="1000" dirty="0" smtClean="0">
                          <a:effectLst/>
                          <a:cs typeface="B Titr" panose="00000700000000000000" pitchFamily="2" charset="-78"/>
                        </a:rPr>
                        <a:t>ماه ( </a:t>
                      </a:r>
                      <a:r>
                        <a:rPr lang="fa-IR" sz="1000" dirty="0">
                          <a:effectLst/>
                          <a:cs typeface="B Titr" panose="00000700000000000000" pitchFamily="2" charset="-78"/>
                        </a:rPr>
                        <a:t>زمان لازم برای هر فعالیت رنگی شود)</a:t>
                      </a:r>
                      <a:endParaRPr lang="en-US" sz="10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B Titr" panose="00000700000000000000" pitchFamily="2" charset="-78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2713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>
                        <a:tabLst>
                          <a:tab pos="4379595" algn="l"/>
                        </a:tabLst>
                      </a:pPr>
                      <a:r>
                        <a:rPr lang="fa-IR" sz="1050" dirty="0">
                          <a:effectLst/>
                          <a:cs typeface="B Titr" panose="00000700000000000000" pitchFamily="2" charset="-78"/>
                        </a:rPr>
                        <a:t>1</a:t>
                      </a:r>
                      <a:endParaRPr lang="en-US" sz="105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B Titr" panose="000007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tabLst>
                          <a:tab pos="4379595" algn="l"/>
                        </a:tabLst>
                      </a:pPr>
                      <a:r>
                        <a:rPr lang="fa-IR" sz="1050" dirty="0">
                          <a:effectLst/>
                          <a:cs typeface="B Titr" panose="00000700000000000000" pitchFamily="2" charset="-78"/>
                        </a:rPr>
                        <a:t>2</a:t>
                      </a:r>
                      <a:endParaRPr lang="en-US" sz="105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B Titr" panose="000007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tabLst>
                          <a:tab pos="4379595" algn="l"/>
                        </a:tabLst>
                      </a:pPr>
                      <a:r>
                        <a:rPr lang="fa-IR" sz="1050" dirty="0">
                          <a:effectLst/>
                          <a:cs typeface="B Titr" panose="00000700000000000000" pitchFamily="2" charset="-78"/>
                        </a:rPr>
                        <a:t>3</a:t>
                      </a:r>
                      <a:endParaRPr lang="en-US" sz="105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B Titr" panose="000007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tabLst>
                          <a:tab pos="4379595" algn="l"/>
                        </a:tabLst>
                      </a:pPr>
                      <a:r>
                        <a:rPr lang="fa-IR" sz="1050" dirty="0">
                          <a:effectLst/>
                          <a:cs typeface="B Titr" panose="00000700000000000000" pitchFamily="2" charset="-78"/>
                        </a:rPr>
                        <a:t>4</a:t>
                      </a:r>
                      <a:endParaRPr lang="en-US" sz="105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B Titr" panose="000007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tabLst>
                          <a:tab pos="4379595" algn="l"/>
                        </a:tabLst>
                      </a:pPr>
                      <a:r>
                        <a:rPr lang="fa-IR" sz="1050" dirty="0">
                          <a:effectLst/>
                          <a:cs typeface="B Titr" panose="00000700000000000000" pitchFamily="2" charset="-78"/>
                        </a:rPr>
                        <a:t>5</a:t>
                      </a:r>
                      <a:endParaRPr lang="en-US" sz="105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B Titr" panose="000007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tabLst>
                          <a:tab pos="4379595" algn="l"/>
                        </a:tabLst>
                      </a:pPr>
                      <a:r>
                        <a:rPr lang="fa-IR" sz="1050" dirty="0">
                          <a:effectLst/>
                          <a:cs typeface="B Titr" panose="00000700000000000000" pitchFamily="2" charset="-78"/>
                        </a:rPr>
                        <a:t>6</a:t>
                      </a:r>
                      <a:endParaRPr lang="en-US" sz="105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B Titr" panose="000007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tabLst>
                          <a:tab pos="4379595" algn="l"/>
                        </a:tabLst>
                      </a:pPr>
                      <a:r>
                        <a:rPr lang="fa-IR" sz="1050" dirty="0">
                          <a:effectLst/>
                          <a:cs typeface="B Titr" panose="00000700000000000000" pitchFamily="2" charset="-78"/>
                        </a:rPr>
                        <a:t>7</a:t>
                      </a:r>
                      <a:endParaRPr lang="en-US" sz="105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B Titr" panose="000007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tabLst>
                          <a:tab pos="4379595" algn="l"/>
                        </a:tabLst>
                      </a:pPr>
                      <a:r>
                        <a:rPr lang="fa-IR" sz="1050" dirty="0">
                          <a:effectLst/>
                          <a:cs typeface="B Titr" panose="00000700000000000000" pitchFamily="2" charset="-78"/>
                        </a:rPr>
                        <a:t>8</a:t>
                      </a:r>
                      <a:endParaRPr lang="en-US" sz="105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B Titr" panose="000007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tabLst>
                          <a:tab pos="4379595" algn="l"/>
                        </a:tabLst>
                      </a:pPr>
                      <a:r>
                        <a:rPr lang="fa-IR" sz="1050" dirty="0">
                          <a:effectLst/>
                          <a:cs typeface="B Titr" panose="00000700000000000000" pitchFamily="2" charset="-78"/>
                        </a:rPr>
                        <a:t>9</a:t>
                      </a:r>
                      <a:endParaRPr lang="en-US" sz="105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B Titr" panose="00000700000000000000" pitchFamily="2" charset="-78"/>
                      </a:endParaRPr>
                    </a:p>
                  </a:txBody>
                  <a:tcPr marL="68580" marR="68580" marT="0" marB="0" anchor="ctr"/>
                </a:tc>
              </a:tr>
              <a:tr h="452061">
                <a:tc>
                  <a:txBody>
                    <a:bodyPr/>
                    <a:lstStyle/>
                    <a:p>
                      <a:pPr algn="ctr" rtl="1"/>
                      <a:r>
                        <a:rPr lang="fa-IR" sz="900" dirty="0">
                          <a:effectLst/>
                        </a:rPr>
                        <a:t>1</a:t>
                      </a:r>
                      <a:endParaRPr lang="en-US" sz="9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B Titr" panose="000007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1000" dirty="0">
                          <a:effectLst/>
                        </a:rPr>
                        <a:t> </a:t>
                      </a:r>
                      <a:endParaRPr lang="en-US" sz="10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2  Nazanin" panose="000004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1000" dirty="0">
                          <a:effectLst/>
                        </a:rPr>
                        <a:t> </a:t>
                      </a:r>
                      <a:endParaRPr lang="en-US" sz="10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2  Nazanin" panose="000004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1000" dirty="0">
                          <a:effectLst/>
                        </a:rPr>
                        <a:t> </a:t>
                      </a:r>
                      <a:endParaRPr lang="en-US" sz="10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2  Nazanin" panose="000004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1000">
                          <a:effectLst/>
                        </a:rPr>
                        <a:t> </a:t>
                      </a:r>
                      <a:endParaRPr lang="en-US" sz="10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2  Nazanin" panose="000004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1000" dirty="0">
                          <a:effectLst/>
                        </a:rPr>
                        <a:t> </a:t>
                      </a:r>
                      <a:endParaRPr lang="en-US" sz="10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2  Nazanin" panose="000004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1000">
                          <a:effectLst/>
                        </a:rPr>
                        <a:t> </a:t>
                      </a:r>
                      <a:endParaRPr lang="en-US" sz="10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2  Nazanin" panose="000004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1000" dirty="0">
                          <a:effectLst/>
                        </a:rPr>
                        <a:t> </a:t>
                      </a:r>
                      <a:endParaRPr lang="en-US" sz="10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2  Nazanin" panose="000004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1000">
                          <a:effectLst/>
                        </a:rPr>
                        <a:t> </a:t>
                      </a:r>
                      <a:endParaRPr lang="en-US" sz="10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2  Nazanin" panose="000004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1000">
                          <a:effectLst/>
                        </a:rPr>
                        <a:t> </a:t>
                      </a:r>
                      <a:endParaRPr lang="en-US" sz="10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2  Nazanin" panose="000004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1000" dirty="0">
                          <a:effectLst/>
                        </a:rPr>
                        <a:t> </a:t>
                      </a:r>
                      <a:endParaRPr lang="en-US" sz="10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2  Nazanin" panose="000004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1000">
                          <a:effectLst/>
                        </a:rPr>
                        <a:t> </a:t>
                      </a:r>
                      <a:endParaRPr lang="en-US" sz="10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2  Nazanin" panose="000004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1000" dirty="0">
                          <a:effectLst/>
                        </a:rPr>
                        <a:t> </a:t>
                      </a:r>
                      <a:endParaRPr lang="en-US" sz="10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2  Nazanin" panose="00000400000000000000" pitchFamily="2" charset="-78"/>
                      </a:endParaRPr>
                    </a:p>
                  </a:txBody>
                  <a:tcPr marL="68580" marR="68580" marT="0" marB="0"/>
                </a:tc>
              </a:tr>
              <a:tr h="452061">
                <a:tc>
                  <a:txBody>
                    <a:bodyPr/>
                    <a:lstStyle/>
                    <a:p>
                      <a:pPr algn="ctr" rtl="1"/>
                      <a:r>
                        <a:rPr lang="fa-IR" sz="900" dirty="0">
                          <a:effectLst/>
                        </a:rPr>
                        <a:t>1-1</a:t>
                      </a:r>
                      <a:endParaRPr lang="en-US" sz="9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B Titr" panose="000007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1000" dirty="0">
                          <a:effectLst/>
                        </a:rPr>
                        <a:t> </a:t>
                      </a:r>
                      <a:endParaRPr lang="en-US" sz="10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2  Nazanin" panose="000004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1000" dirty="0">
                          <a:effectLst/>
                        </a:rPr>
                        <a:t> </a:t>
                      </a:r>
                      <a:endParaRPr lang="en-US" sz="10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2  Nazanin" panose="000004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1000">
                          <a:effectLst/>
                        </a:rPr>
                        <a:t> </a:t>
                      </a:r>
                      <a:endParaRPr lang="en-US" sz="10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2  Nazanin" panose="000004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1000">
                          <a:effectLst/>
                        </a:rPr>
                        <a:t> </a:t>
                      </a:r>
                      <a:endParaRPr lang="en-US" sz="10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2  Nazanin" panose="000004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1000">
                          <a:effectLst/>
                        </a:rPr>
                        <a:t> </a:t>
                      </a:r>
                      <a:endParaRPr lang="en-US" sz="10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2  Nazanin" panose="000004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1000">
                          <a:effectLst/>
                        </a:rPr>
                        <a:t> </a:t>
                      </a:r>
                      <a:endParaRPr lang="en-US" sz="10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2  Nazanin" panose="000004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1000">
                          <a:effectLst/>
                        </a:rPr>
                        <a:t> </a:t>
                      </a:r>
                      <a:endParaRPr lang="en-US" sz="10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2  Nazanin" panose="000004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1000">
                          <a:effectLst/>
                        </a:rPr>
                        <a:t> </a:t>
                      </a:r>
                      <a:endParaRPr lang="en-US" sz="10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2  Nazanin" panose="000004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1000">
                          <a:effectLst/>
                        </a:rPr>
                        <a:t> </a:t>
                      </a:r>
                      <a:endParaRPr lang="en-US" sz="10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2  Nazanin" panose="000004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1000">
                          <a:effectLst/>
                        </a:rPr>
                        <a:t> </a:t>
                      </a:r>
                      <a:endParaRPr lang="en-US" sz="10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2  Nazanin" panose="000004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1000">
                          <a:effectLst/>
                        </a:rPr>
                        <a:t> </a:t>
                      </a:r>
                      <a:endParaRPr lang="en-US" sz="10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2  Nazanin" panose="000004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1000">
                          <a:effectLst/>
                        </a:rPr>
                        <a:t> </a:t>
                      </a:r>
                      <a:endParaRPr lang="en-US" sz="10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2  Nazanin" panose="00000400000000000000" pitchFamily="2" charset="-78"/>
                      </a:endParaRPr>
                    </a:p>
                  </a:txBody>
                  <a:tcPr marL="68580" marR="68580" marT="0" marB="0"/>
                </a:tc>
              </a:tr>
              <a:tr h="452061">
                <a:tc>
                  <a:txBody>
                    <a:bodyPr/>
                    <a:lstStyle/>
                    <a:p>
                      <a:pPr algn="ctr" rtl="1"/>
                      <a:r>
                        <a:rPr lang="fa-IR" sz="900" dirty="0">
                          <a:effectLst/>
                        </a:rPr>
                        <a:t>...</a:t>
                      </a:r>
                      <a:endParaRPr lang="en-US" sz="9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B Titr" panose="000007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1000" dirty="0">
                          <a:effectLst/>
                        </a:rPr>
                        <a:t> </a:t>
                      </a:r>
                      <a:endParaRPr lang="en-US" sz="10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2  Nazanin" panose="000004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1000">
                          <a:effectLst/>
                        </a:rPr>
                        <a:t> </a:t>
                      </a:r>
                      <a:endParaRPr lang="en-US" sz="10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2  Nazanin" panose="000004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1000" dirty="0">
                          <a:effectLst/>
                        </a:rPr>
                        <a:t> </a:t>
                      </a:r>
                      <a:endParaRPr lang="en-US" sz="10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2  Nazanin" panose="000004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1000">
                          <a:effectLst/>
                        </a:rPr>
                        <a:t> </a:t>
                      </a:r>
                      <a:endParaRPr lang="en-US" sz="10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2  Nazanin" panose="000004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1000">
                          <a:effectLst/>
                        </a:rPr>
                        <a:t> </a:t>
                      </a:r>
                      <a:endParaRPr lang="en-US" sz="10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2  Nazanin" panose="000004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1000">
                          <a:effectLst/>
                        </a:rPr>
                        <a:t> </a:t>
                      </a:r>
                      <a:endParaRPr lang="en-US" sz="10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2  Nazanin" panose="000004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1000">
                          <a:effectLst/>
                        </a:rPr>
                        <a:t> </a:t>
                      </a:r>
                      <a:endParaRPr lang="en-US" sz="10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2  Nazanin" panose="000004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1000">
                          <a:effectLst/>
                        </a:rPr>
                        <a:t> </a:t>
                      </a:r>
                      <a:endParaRPr lang="en-US" sz="10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2  Nazanin" panose="000004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1000">
                          <a:effectLst/>
                        </a:rPr>
                        <a:t> </a:t>
                      </a:r>
                      <a:endParaRPr lang="en-US" sz="10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2  Nazanin" panose="000004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1000">
                          <a:effectLst/>
                        </a:rPr>
                        <a:t> </a:t>
                      </a:r>
                      <a:endParaRPr lang="en-US" sz="10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2  Nazanin" panose="000004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1000">
                          <a:effectLst/>
                        </a:rPr>
                        <a:t> </a:t>
                      </a:r>
                      <a:endParaRPr lang="en-US" sz="10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2  Nazanin" panose="000004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1000">
                          <a:effectLst/>
                        </a:rPr>
                        <a:t> </a:t>
                      </a:r>
                      <a:endParaRPr lang="en-US" sz="10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2  Nazanin" panose="00000400000000000000" pitchFamily="2" charset="-78"/>
                      </a:endParaRPr>
                    </a:p>
                  </a:txBody>
                  <a:tcPr marL="68580" marR="68580" marT="0" marB="0"/>
                </a:tc>
              </a:tr>
              <a:tr h="452061">
                <a:tc>
                  <a:txBody>
                    <a:bodyPr/>
                    <a:lstStyle/>
                    <a:p>
                      <a:pPr algn="ctr" rtl="1"/>
                      <a:r>
                        <a:rPr lang="fa-IR" sz="900" dirty="0">
                          <a:effectLst/>
                        </a:rPr>
                        <a:t>2</a:t>
                      </a:r>
                      <a:endParaRPr lang="en-US" sz="9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B Titr" panose="000007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1000" dirty="0">
                          <a:effectLst/>
                        </a:rPr>
                        <a:t> </a:t>
                      </a:r>
                      <a:endParaRPr lang="en-US" sz="10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2  Nazanin" panose="000004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1000">
                          <a:effectLst/>
                        </a:rPr>
                        <a:t> </a:t>
                      </a:r>
                      <a:endParaRPr lang="en-US" sz="10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2  Nazanin" panose="000004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1000">
                          <a:effectLst/>
                        </a:rPr>
                        <a:t> </a:t>
                      </a:r>
                      <a:endParaRPr lang="en-US" sz="10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2  Nazanin" panose="000004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1000">
                          <a:effectLst/>
                        </a:rPr>
                        <a:t> </a:t>
                      </a:r>
                      <a:endParaRPr lang="en-US" sz="10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2  Nazanin" panose="000004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1000">
                          <a:effectLst/>
                        </a:rPr>
                        <a:t> </a:t>
                      </a:r>
                      <a:endParaRPr lang="en-US" sz="10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2  Nazanin" panose="000004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1000">
                          <a:effectLst/>
                        </a:rPr>
                        <a:t> </a:t>
                      </a:r>
                      <a:endParaRPr lang="en-US" sz="10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2  Nazanin" panose="000004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1000">
                          <a:effectLst/>
                        </a:rPr>
                        <a:t> </a:t>
                      </a:r>
                      <a:endParaRPr lang="en-US" sz="10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2  Nazanin" panose="000004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1000">
                          <a:effectLst/>
                        </a:rPr>
                        <a:t> </a:t>
                      </a:r>
                      <a:endParaRPr lang="en-US" sz="10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2  Nazanin" panose="000004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1000">
                          <a:effectLst/>
                        </a:rPr>
                        <a:t> </a:t>
                      </a:r>
                      <a:endParaRPr lang="en-US" sz="10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2  Nazanin" panose="000004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1000">
                          <a:effectLst/>
                        </a:rPr>
                        <a:t> </a:t>
                      </a:r>
                      <a:endParaRPr lang="en-US" sz="10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2  Nazanin" panose="000004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1000">
                          <a:effectLst/>
                        </a:rPr>
                        <a:t> </a:t>
                      </a:r>
                      <a:endParaRPr lang="en-US" sz="10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2  Nazanin" panose="000004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1000">
                          <a:effectLst/>
                        </a:rPr>
                        <a:t> </a:t>
                      </a:r>
                      <a:endParaRPr lang="en-US" sz="10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2  Nazanin" panose="00000400000000000000" pitchFamily="2" charset="-78"/>
                      </a:endParaRPr>
                    </a:p>
                  </a:txBody>
                  <a:tcPr marL="68580" marR="68580" marT="0" marB="0"/>
                </a:tc>
              </a:tr>
              <a:tr h="452061">
                <a:tc>
                  <a:txBody>
                    <a:bodyPr/>
                    <a:lstStyle/>
                    <a:p>
                      <a:pPr algn="ctr" rtl="1"/>
                      <a:r>
                        <a:rPr lang="fa-IR" sz="900" dirty="0">
                          <a:effectLst/>
                        </a:rPr>
                        <a:t>2-1</a:t>
                      </a:r>
                      <a:endParaRPr lang="en-US" sz="9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B Titr" panose="000007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1000" dirty="0">
                          <a:effectLst/>
                        </a:rPr>
                        <a:t> </a:t>
                      </a:r>
                      <a:endParaRPr lang="en-US" sz="10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2  Nazanin" panose="000004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1000" dirty="0">
                          <a:effectLst/>
                        </a:rPr>
                        <a:t> </a:t>
                      </a:r>
                      <a:endParaRPr lang="en-US" sz="10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2  Nazanin" panose="000004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1000" dirty="0">
                          <a:effectLst/>
                        </a:rPr>
                        <a:t> </a:t>
                      </a:r>
                      <a:endParaRPr lang="en-US" sz="10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2  Nazanin" panose="000004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1000" dirty="0">
                          <a:effectLst/>
                        </a:rPr>
                        <a:t> </a:t>
                      </a:r>
                      <a:endParaRPr lang="en-US" sz="10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2  Nazanin" panose="000004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1000" dirty="0">
                          <a:effectLst/>
                        </a:rPr>
                        <a:t> </a:t>
                      </a:r>
                      <a:endParaRPr lang="en-US" sz="10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2  Nazanin" panose="000004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1000" dirty="0">
                          <a:effectLst/>
                        </a:rPr>
                        <a:t> </a:t>
                      </a:r>
                      <a:endParaRPr lang="en-US" sz="10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2  Nazanin" panose="000004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1000" dirty="0">
                          <a:effectLst/>
                        </a:rPr>
                        <a:t> </a:t>
                      </a:r>
                      <a:endParaRPr lang="en-US" sz="10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2  Nazanin" panose="000004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1000" dirty="0">
                          <a:effectLst/>
                        </a:rPr>
                        <a:t> </a:t>
                      </a:r>
                      <a:endParaRPr lang="en-US" sz="10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2  Nazanin" panose="000004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1000" dirty="0">
                          <a:effectLst/>
                        </a:rPr>
                        <a:t> </a:t>
                      </a:r>
                      <a:endParaRPr lang="en-US" sz="10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2  Nazanin" panose="000004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1000" dirty="0">
                          <a:effectLst/>
                        </a:rPr>
                        <a:t> </a:t>
                      </a:r>
                      <a:endParaRPr lang="en-US" sz="10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2  Nazanin" panose="000004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1000">
                          <a:effectLst/>
                        </a:rPr>
                        <a:t> </a:t>
                      </a:r>
                      <a:endParaRPr lang="en-US" sz="10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2  Nazanin" panose="000004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1000">
                          <a:effectLst/>
                        </a:rPr>
                        <a:t> </a:t>
                      </a:r>
                      <a:endParaRPr lang="en-US" sz="10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2  Nazanin" panose="00000400000000000000" pitchFamily="2" charset="-78"/>
                      </a:endParaRPr>
                    </a:p>
                  </a:txBody>
                  <a:tcPr marL="68580" marR="68580" marT="0" marB="0"/>
                </a:tc>
              </a:tr>
              <a:tr h="452061">
                <a:tc>
                  <a:txBody>
                    <a:bodyPr/>
                    <a:lstStyle/>
                    <a:p>
                      <a:pPr algn="ctr" rtl="1"/>
                      <a:r>
                        <a:rPr lang="fa-IR" sz="900" dirty="0">
                          <a:effectLst/>
                        </a:rPr>
                        <a:t>3</a:t>
                      </a:r>
                      <a:endParaRPr lang="en-US" sz="9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B Titr" panose="000007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1000">
                          <a:effectLst/>
                        </a:rPr>
                        <a:t> </a:t>
                      </a:r>
                      <a:endParaRPr lang="en-US" sz="10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2  Nazanin" panose="000004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1000">
                          <a:effectLst/>
                        </a:rPr>
                        <a:t> </a:t>
                      </a:r>
                      <a:endParaRPr lang="en-US" sz="10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2  Nazanin" panose="000004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1000">
                          <a:effectLst/>
                        </a:rPr>
                        <a:t> </a:t>
                      </a:r>
                      <a:endParaRPr lang="en-US" sz="10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2  Nazanin" panose="000004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1000">
                          <a:effectLst/>
                        </a:rPr>
                        <a:t> </a:t>
                      </a:r>
                      <a:endParaRPr lang="en-US" sz="10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2  Nazanin" panose="000004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1000">
                          <a:effectLst/>
                        </a:rPr>
                        <a:t> </a:t>
                      </a:r>
                      <a:endParaRPr lang="en-US" sz="10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2  Nazanin" panose="000004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1000" dirty="0">
                          <a:effectLst/>
                        </a:rPr>
                        <a:t> </a:t>
                      </a:r>
                      <a:endParaRPr lang="en-US" sz="10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2  Nazanin" panose="000004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1000" dirty="0">
                          <a:effectLst/>
                        </a:rPr>
                        <a:t> </a:t>
                      </a:r>
                      <a:endParaRPr lang="en-US" sz="10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2  Nazanin" panose="000004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1000" dirty="0">
                          <a:effectLst/>
                        </a:rPr>
                        <a:t> </a:t>
                      </a:r>
                      <a:endParaRPr lang="en-US" sz="10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2  Nazanin" panose="000004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1000" dirty="0">
                          <a:effectLst/>
                        </a:rPr>
                        <a:t> </a:t>
                      </a:r>
                      <a:endParaRPr lang="en-US" sz="10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2  Nazanin" panose="000004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1000" dirty="0">
                          <a:effectLst/>
                        </a:rPr>
                        <a:t> </a:t>
                      </a:r>
                      <a:endParaRPr lang="en-US" sz="10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2  Nazanin" panose="000004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1000" dirty="0">
                          <a:effectLst/>
                        </a:rPr>
                        <a:t> </a:t>
                      </a:r>
                      <a:endParaRPr lang="en-US" sz="10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2  Nazanin" panose="000004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1000" dirty="0">
                          <a:effectLst/>
                        </a:rPr>
                        <a:t> </a:t>
                      </a:r>
                      <a:endParaRPr lang="en-US" sz="10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2  Nazanin" panose="00000400000000000000" pitchFamily="2" charset="-78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fa-IR" sz="1100" dirty="0" smtClean="0">
                <a:cs typeface="B Titr" panose="00000700000000000000" pitchFamily="2" charset="-78"/>
              </a:rPr>
              <a:t>9</a:t>
            </a:r>
            <a:endParaRPr lang="en-US" sz="1100" dirty="0">
              <a:cs typeface="B Titr" panose="000007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3355912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Retrospect">
  <a:themeElements>
    <a:clrScheme name="Retrospect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6B9F25"/>
      </a:hlink>
      <a:folHlink>
        <a:srgbClr val="B26B02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D26EA377-59BD-4C9C-9D94-EE8416EE4C79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Retrospect">
    <a:dk1>
      <a:sysClr val="windowText" lastClr="000000"/>
    </a:dk1>
    <a:lt1>
      <a:sysClr val="window" lastClr="FFFFFF"/>
    </a:lt1>
    <a:dk2>
      <a:srgbClr val="455F51"/>
    </a:dk2>
    <a:lt2>
      <a:srgbClr val="E2DFCC"/>
    </a:lt2>
    <a:accent1>
      <a:srgbClr val="99CB38"/>
    </a:accent1>
    <a:accent2>
      <a:srgbClr val="63A537"/>
    </a:accent2>
    <a:accent3>
      <a:srgbClr val="37A76F"/>
    </a:accent3>
    <a:accent4>
      <a:srgbClr val="44C1A3"/>
    </a:accent4>
    <a:accent5>
      <a:srgbClr val="4EB3CF"/>
    </a:accent5>
    <a:accent6>
      <a:srgbClr val="51C3F9"/>
    </a:accent6>
    <a:hlink>
      <a:srgbClr val="6B9F25"/>
    </a:hlink>
    <a:folHlink>
      <a:srgbClr val="B26B0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1343</Words>
  <Application>Microsoft Office PowerPoint</Application>
  <PresentationFormat>On-screen Show (16:9)</PresentationFormat>
  <Paragraphs>260</Paragraphs>
  <Slides>21</Slides>
  <Notes>4</Notes>
  <HiddenSlides>2</HiddenSlides>
  <MMClips>0</MMClips>
  <ScaleCrop>false</ScaleCrop>
  <HeadingPairs>
    <vt:vector size="6" baseType="variant">
      <vt:variant>
        <vt:lpstr>Fonts Used</vt:lpstr>
      </vt:variant>
      <vt:variant>
        <vt:i4>11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33" baseType="lpstr">
      <vt:lpstr>2  Kamran</vt:lpstr>
      <vt:lpstr>2  Nazanin</vt:lpstr>
      <vt:lpstr>2  Nikoo</vt:lpstr>
      <vt:lpstr>2  Titr</vt:lpstr>
      <vt:lpstr>Arial</vt:lpstr>
      <vt:lpstr>B Kamran</vt:lpstr>
      <vt:lpstr>B Nazanin</vt:lpstr>
      <vt:lpstr>B Titr</vt:lpstr>
      <vt:lpstr>Calibri</vt:lpstr>
      <vt:lpstr>Calibri Light</vt:lpstr>
      <vt:lpstr>Times New Roman</vt:lpstr>
      <vt:lpstr>Retrospect</vt:lpstr>
      <vt:lpstr>PowerPoint Presentation</vt:lpstr>
      <vt:lpstr>عنوان ایده محوری: </vt:lpstr>
      <vt:lpstr>معرفی ایده</vt:lpstr>
      <vt:lpstr>توجیه فنی و اقتصادی ایده</vt:lpstr>
      <vt:lpstr>نوآوری، خلاقیت ارائه الگوهای نوین</vt:lpstr>
      <vt:lpstr>مشخصات فنی ایده</vt:lpstr>
      <vt:lpstr> تحقیق و توسعه(R&amp;D)</vt:lpstr>
      <vt:lpstr>PowerPoint Presentation</vt:lpstr>
      <vt:lpstr>PowerPoint Presentation</vt:lpstr>
      <vt:lpstr>مشخصات ثبتی شرکت</vt:lpstr>
      <vt:lpstr>معرفی اعضای تیم</vt:lpstr>
      <vt:lpstr>PowerPoint Presentation</vt:lpstr>
      <vt:lpstr>خصوصیات تیم</vt:lpstr>
      <vt:lpstr>مشتری و سرمایه گذار</vt:lpstr>
      <vt:lpstr>ریسک‌های فنی و بازار</vt:lpstr>
      <vt:lpstr>مسیرهای تعامل و همکاری</vt:lpstr>
      <vt:lpstr>PowerPoint Presentation</vt:lpstr>
      <vt:lpstr>موفقیت ها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2017-08-01T15:40:51Z</dcterms:created>
  <dcterms:modified xsi:type="dcterms:W3CDTF">2023-05-13T05:26:55Z</dcterms:modified>
</cp:coreProperties>
</file>